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80" r:id="rId9"/>
    <p:sldId id="284" r:id="rId10"/>
    <p:sldId id="283" r:id="rId11"/>
    <p:sldId id="282" r:id="rId12"/>
    <p:sldId id="297" r:id="rId13"/>
    <p:sldId id="288" r:id="rId14"/>
    <p:sldId id="298" r:id="rId15"/>
    <p:sldId id="289" r:id="rId16"/>
    <p:sldId id="281" r:id="rId17"/>
    <p:sldId id="286" r:id="rId18"/>
    <p:sldId id="290" r:id="rId19"/>
    <p:sldId id="287" r:id="rId20"/>
    <p:sldId id="291" r:id="rId21"/>
    <p:sldId id="285" r:id="rId22"/>
    <p:sldId id="294" r:id="rId23"/>
    <p:sldId id="295" r:id="rId24"/>
    <p:sldId id="293" r:id="rId25"/>
    <p:sldId id="29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D7701C56-C0CE-42EB-98B5-6D058E40076F}" type="datetimeFigureOut">
              <a:rPr lang="en-US" smtClean="0"/>
              <a:t>4/1/2020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D0C6409-6BCE-4452-A48F-58035222D4B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D7701C56-C0CE-42EB-98B5-6D058E40076F}" type="datetimeFigureOut">
              <a:rPr lang="en-US" smtClean="0"/>
              <a:t>4/1/2020</a:t>
            </a:fld>
            <a:endParaRPr lang="en-US"/>
          </a:p>
        </p:txBody>
      </p:sp>
      <p:sp>
        <p:nvSpPr>
          <p:cNvPr id="9" name="Slide Number Placeholder 8"/>
          <p:cNvSpPr>
            <a:spLocks noGrp="1"/>
          </p:cNvSpPr>
          <p:nvPr>
            <p:ph type="sldNum" sz="quarter" idx="15"/>
          </p:nvPr>
        </p:nvSpPr>
        <p:spPr/>
        <p:txBody>
          <a:bodyPr rtlCol="0"/>
          <a:lstStyle/>
          <a:p>
            <a:fld id="{AD0C6409-6BCE-4452-A48F-58035222D4BA}"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7701C56-C0CE-42EB-98B5-6D058E40076F}" type="datetimeFigureOut">
              <a:rPr lang="en-US" smtClean="0"/>
              <a:t>4/1/2020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D0C6409-6BCE-4452-A48F-58035222D4B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7701C56-C0CE-42EB-98B5-6D058E40076F}" type="datetimeFigureOut">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0C6409-6BCE-4452-A48F-58035222D4BA}"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D7701C56-C0CE-42EB-98B5-6D058E40076F}" type="datetimeFigureOut">
              <a:rPr lang="en-US" smtClean="0"/>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0C6409-6BCE-4452-A48F-58035222D4BA}"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D7701C56-C0CE-42EB-98B5-6D058E40076F}" type="datetimeFigureOut">
              <a:rPr lang="en-US" smtClean="0"/>
              <a:t>4/1/2020</a:t>
            </a:fld>
            <a:endParaRPr lang="en-US"/>
          </a:p>
        </p:txBody>
      </p:sp>
      <p:sp>
        <p:nvSpPr>
          <p:cNvPr id="7" name="Slide Number Placeholder 6"/>
          <p:cNvSpPr>
            <a:spLocks noGrp="1"/>
          </p:cNvSpPr>
          <p:nvPr>
            <p:ph type="sldNum" sz="quarter" idx="11"/>
          </p:nvPr>
        </p:nvSpPr>
        <p:spPr/>
        <p:txBody>
          <a:bodyPr rtlCol="0"/>
          <a:lstStyle/>
          <a:p>
            <a:fld id="{AD0C6409-6BCE-4452-A48F-58035222D4BA}"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01C56-C0CE-42EB-98B5-6D058E40076F}" type="datetimeFigureOut">
              <a:rPr lang="en-US" smtClean="0"/>
              <a:t>4/1/2020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0C6409-6BCE-4452-A48F-58035222D4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D7701C56-C0CE-42EB-98B5-6D058E40076F}" type="datetimeFigureOut">
              <a:rPr lang="en-US" smtClean="0"/>
              <a:t>4/1/2020</a:t>
            </a:fld>
            <a:endParaRPr lang="en-US"/>
          </a:p>
        </p:txBody>
      </p:sp>
      <p:sp>
        <p:nvSpPr>
          <p:cNvPr id="22" name="Slide Number Placeholder 21"/>
          <p:cNvSpPr>
            <a:spLocks noGrp="1"/>
          </p:cNvSpPr>
          <p:nvPr>
            <p:ph type="sldNum" sz="quarter" idx="15"/>
          </p:nvPr>
        </p:nvSpPr>
        <p:spPr/>
        <p:txBody>
          <a:bodyPr rtlCol="0"/>
          <a:lstStyle/>
          <a:p>
            <a:fld id="{AD0C6409-6BCE-4452-A48F-58035222D4BA}"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7701C56-C0CE-42EB-98B5-6D058E40076F}" type="datetimeFigureOut">
              <a:rPr lang="en-US" smtClean="0"/>
              <a:t>4/1/2020</a:t>
            </a:fld>
            <a:endParaRPr lang="en-US"/>
          </a:p>
        </p:txBody>
      </p:sp>
      <p:sp>
        <p:nvSpPr>
          <p:cNvPr id="18" name="Slide Number Placeholder 17"/>
          <p:cNvSpPr>
            <a:spLocks noGrp="1"/>
          </p:cNvSpPr>
          <p:nvPr>
            <p:ph type="sldNum" sz="quarter" idx="11"/>
          </p:nvPr>
        </p:nvSpPr>
        <p:spPr/>
        <p:txBody>
          <a:bodyPr rtlCol="0"/>
          <a:lstStyle/>
          <a:p>
            <a:fld id="{AD0C6409-6BCE-4452-A48F-58035222D4BA}"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701C56-C0CE-42EB-98B5-6D058E40076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0C6409-6BCE-4452-A48F-58035222D4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701C56-C0CE-42EB-98B5-6D058E40076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0C6409-6BCE-4452-A48F-58035222D4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7701C56-C0CE-42EB-98B5-6D058E40076F}" type="datetimeFigureOut">
              <a:rPr lang="en-US" smtClean="0"/>
              <a:t>4/1/2020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D0C6409-6BCE-4452-A48F-58035222D4B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5696" y="914400"/>
            <a:ext cx="8534400" cy="1038494"/>
          </a:xfrm>
        </p:spPr>
        <p:txBody>
          <a:bodyPr>
            <a:normAutofit fontScale="90000"/>
          </a:bodyPr>
          <a:lstStyle/>
          <a:p>
            <a:pPr algn="ctr"/>
            <a:r>
              <a:rPr lang="ka-GE" dirty="0">
                <a:solidFill>
                  <a:schemeClr val="accent2">
                    <a:lumMod val="50000"/>
                  </a:schemeClr>
                </a:solidFill>
              </a:rPr>
              <a:t>თემა</a:t>
            </a:r>
            <a:r>
              <a:rPr lang="ka-GE" b="1" dirty="0">
                <a:solidFill>
                  <a:schemeClr val="accent2">
                    <a:lumMod val="50000"/>
                  </a:schemeClr>
                </a:solidFill>
              </a:rPr>
              <a:t> </a:t>
            </a:r>
            <a:r>
              <a:rPr lang="en-US" b="1" dirty="0">
                <a:solidFill>
                  <a:schemeClr val="accent2">
                    <a:lumMod val="50000"/>
                  </a:schemeClr>
                </a:solidFill>
              </a:rPr>
              <a:t>2</a:t>
            </a:r>
            <a:r>
              <a:rPr lang="en-US" dirty="0">
                <a:solidFill>
                  <a:schemeClr val="accent2">
                    <a:lumMod val="50000"/>
                  </a:schemeClr>
                </a:solidFill>
              </a:rPr>
              <a:t>.</a:t>
            </a:r>
            <a:br>
              <a:rPr lang="en-US" b="1" dirty="0">
                <a:solidFill>
                  <a:schemeClr val="accent2">
                    <a:lumMod val="50000"/>
                  </a:schemeClr>
                </a:solidFill>
              </a:rPr>
            </a:br>
            <a:r>
              <a:rPr lang="ka-GE" b="1" dirty="0">
                <a:solidFill>
                  <a:schemeClr val="accent2">
                    <a:lumMod val="50000"/>
                  </a:schemeClr>
                </a:solidFill>
              </a:rPr>
              <a:t>ოპერაციული სისტემა </a:t>
            </a:r>
            <a:r>
              <a:rPr lang="en-US" sz="3600" dirty="0">
                <a:solidFill>
                  <a:schemeClr val="accent2">
                    <a:lumMod val="50000"/>
                  </a:schemeClr>
                </a:solidFill>
              </a:rPr>
              <a:t>Windows 10</a:t>
            </a:r>
            <a:endParaRPr lang="ka-GE" sz="3600" b="1" dirty="0">
              <a:solidFill>
                <a:schemeClr val="accent2">
                  <a:lumMod val="50000"/>
                </a:schemeClr>
              </a:solidFill>
            </a:endParaRPr>
          </a:p>
        </p:txBody>
      </p:sp>
      <p:pic>
        <p:nvPicPr>
          <p:cNvPr id="3" name="Picture 2">
            <a:extLst>
              <a:ext uri="{FF2B5EF4-FFF2-40B4-BE49-F238E27FC236}">
                <a16:creationId xmlns:a16="http://schemas.microsoft.com/office/drawing/2014/main" id="{835508A7-7FA7-4E73-BCFC-04E04D89B939}"/>
              </a:ext>
            </a:extLst>
          </p:cNvPr>
          <p:cNvPicPr>
            <a:picLocks noChangeAspect="1"/>
          </p:cNvPicPr>
          <p:nvPr/>
        </p:nvPicPr>
        <p:blipFill>
          <a:blip r:embed="rId2"/>
          <a:stretch>
            <a:fillRect/>
          </a:stretch>
        </p:blipFill>
        <p:spPr>
          <a:xfrm>
            <a:off x="2606421" y="2971800"/>
            <a:ext cx="4552950" cy="2562494"/>
          </a:xfrm>
          <a:prstGeom prst="rect">
            <a:avLst/>
          </a:prstGeom>
        </p:spPr>
      </p:pic>
    </p:spTree>
    <p:extLst>
      <p:ext uri="{BB962C8B-B14F-4D97-AF65-F5344CB8AC3E}">
        <p14:creationId xmlns:p14="http://schemas.microsoft.com/office/powerpoint/2010/main" val="22770582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905000"/>
            <a:ext cx="7467600" cy="2819400"/>
          </a:xfrm>
          <a:blipFill>
            <a:blip r:embed="rId2"/>
            <a:tile tx="0" ty="0" sx="100000" sy="100000" flip="none" algn="tl"/>
          </a:blipFill>
          <a:ln w="88900" cmpd="tri">
            <a:solidFill>
              <a:srgbClr val="C00000"/>
            </a:solidFill>
          </a:ln>
        </p:spPr>
        <p:txBody>
          <a:bodyPr>
            <a:normAutofit fontScale="92500" lnSpcReduction="20000"/>
          </a:bodyPr>
          <a:lstStyle/>
          <a:p>
            <a:pPr marL="0" indent="0" algn="just">
              <a:lnSpc>
                <a:spcPct val="130000"/>
              </a:lnSpc>
              <a:buNone/>
            </a:pPr>
            <a:r>
              <a:rPr lang="ka-GE" b="1" dirty="0">
                <a:solidFill>
                  <a:srgbClr val="002060"/>
                </a:solidFill>
              </a:rPr>
              <a:t>ოპერაციული სისტემა </a:t>
            </a:r>
            <a:r>
              <a:rPr lang="en-US" b="1" dirty="0">
                <a:ln w="19050">
                  <a:solidFill>
                    <a:srgbClr val="C00000"/>
                  </a:solidFill>
                </a:ln>
                <a:solidFill>
                  <a:schemeClr val="accent3">
                    <a:lumMod val="60000"/>
                    <a:lumOff val="40000"/>
                  </a:schemeClr>
                </a:solidFill>
              </a:rPr>
              <a:t>Windows 10</a:t>
            </a:r>
            <a:r>
              <a:rPr lang="en-US" dirty="0">
                <a:ln w="19050">
                  <a:solidFill>
                    <a:srgbClr val="C00000"/>
                  </a:solidFill>
                </a:ln>
                <a:solidFill>
                  <a:schemeClr val="accent3">
                    <a:lumMod val="60000"/>
                    <a:lumOff val="40000"/>
                  </a:schemeClr>
                </a:solidFill>
              </a:rPr>
              <a:t> </a:t>
            </a:r>
            <a:r>
              <a:rPr lang="en-US" dirty="0">
                <a:solidFill>
                  <a:srgbClr val="002060"/>
                </a:solidFill>
              </a:rPr>
              <a:t>- </a:t>
            </a:r>
            <a:r>
              <a:rPr lang="ka-GE" dirty="0">
                <a:solidFill>
                  <a:srgbClr val="002060"/>
                </a:solidFill>
              </a:rPr>
              <a:t>ეს არის მაიკროსოფტის 1985 წელს 20 ნოემბერს შექმნილი ოპერაციული სისტემის თანამედროვე ვერსია. ამ სისტემით დღესდღეობით აღჭურვილია მსოფლიოში არსებული კომპიუტერების არანაკლებ 80%. იგი წარმოადგენს  </a:t>
            </a:r>
            <a:r>
              <a:rPr lang="en-US" b="1" dirty="0">
                <a:solidFill>
                  <a:srgbClr val="002060"/>
                </a:solidFill>
              </a:rPr>
              <a:t>Mac OS-</a:t>
            </a:r>
            <a:r>
              <a:rPr lang="ka-GE" b="1" dirty="0">
                <a:solidFill>
                  <a:srgbClr val="002060"/>
                </a:solidFill>
              </a:rPr>
              <a:t>ის, </a:t>
            </a:r>
            <a:r>
              <a:rPr lang="en-US" b="1" dirty="0">
                <a:solidFill>
                  <a:srgbClr val="002060"/>
                </a:solidFill>
              </a:rPr>
              <a:t>Android-</a:t>
            </a:r>
            <a:r>
              <a:rPr lang="ka-GE" b="1" dirty="0">
                <a:solidFill>
                  <a:srgbClr val="002060"/>
                </a:solidFill>
              </a:rPr>
              <a:t>ის და  </a:t>
            </a:r>
            <a:r>
              <a:rPr lang="en-US" b="1" dirty="0">
                <a:solidFill>
                  <a:srgbClr val="002060"/>
                </a:solidFill>
              </a:rPr>
              <a:t>Linux-</a:t>
            </a:r>
            <a:r>
              <a:rPr lang="ka-GE" b="1" dirty="0">
                <a:solidFill>
                  <a:srgbClr val="002060"/>
                </a:solidFill>
              </a:rPr>
              <a:t>ის </a:t>
            </a:r>
            <a:r>
              <a:rPr lang="ka-GE" dirty="0">
                <a:solidFill>
                  <a:srgbClr val="002060"/>
                </a:solidFill>
              </a:rPr>
              <a:t>კონკურენტს.</a:t>
            </a:r>
            <a:endParaRPr lang="en-US" dirty="0">
              <a:solidFill>
                <a:srgbClr val="002060"/>
              </a:solidFill>
            </a:endParaRPr>
          </a:p>
        </p:txBody>
      </p:sp>
    </p:spTree>
    <p:extLst>
      <p:ext uri="{BB962C8B-B14F-4D97-AF65-F5344CB8AC3E}">
        <p14:creationId xmlns:p14="http://schemas.microsoft.com/office/powerpoint/2010/main" val="232420269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7848600" cy="6169152"/>
          </a:xfrm>
          <a:blipFill>
            <a:blip r:embed="rId2"/>
            <a:tile tx="0" ty="0" sx="100000" sy="100000" flip="none" algn="tl"/>
          </a:blipFill>
          <a:ln w="57150" cmpd="tri">
            <a:noFill/>
          </a:ln>
        </p:spPr>
        <p:txBody>
          <a:bodyPr>
            <a:normAutofit lnSpcReduction="10000"/>
          </a:bodyPr>
          <a:lstStyle/>
          <a:p>
            <a:pPr marL="0" indent="0" algn="just">
              <a:buNone/>
            </a:pPr>
            <a:r>
              <a:rPr lang="ka-GE" b="1" dirty="0">
                <a:solidFill>
                  <a:srgbClr val="002060"/>
                </a:solidFill>
              </a:rPr>
              <a:t>ამ სისტემის ძირითადი მახასიათებლებია:</a:t>
            </a:r>
          </a:p>
          <a:p>
            <a:pPr marL="0" indent="0" algn="just" defTabSz="512763">
              <a:lnSpc>
                <a:spcPct val="130000"/>
              </a:lnSpc>
              <a:buNone/>
            </a:pPr>
            <a:r>
              <a:rPr lang="ka-GE" sz="1900" b="1" dirty="0">
                <a:solidFill>
                  <a:srgbClr val="002060"/>
                </a:solidFill>
              </a:rPr>
              <a:t>1.	</a:t>
            </a:r>
            <a:r>
              <a:rPr lang="ka-GE" sz="1900" b="1" dirty="0">
                <a:solidFill>
                  <a:srgbClr val="C00000"/>
                </a:solidFill>
              </a:rPr>
              <a:t>უნივერსალურობა</a:t>
            </a:r>
            <a:r>
              <a:rPr lang="ka-GE" sz="1900" b="1" dirty="0">
                <a:solidFill>
                  <a:srgbClr val="002060"/>
                </a:solidFill>
              </a:rPr>
              <a:t> </a:t>
            </a:r>
            <a:r>
              <a:rPr lang="ka-GE" sz="1900" dirty="0">
                <a:solidFill>
                  <a:srgbClr val="002060"/>
                </a:solidFill>
              </a:rPr>
              <a:t>- ეს სისტემა შეიძლება  დავაყენოთ და თანაბარი წარმატებით გამოვიყენოთ პერსონალურ კომპიუტერებზე, ლეპტოპებზე, პლანშეტებზე, მობილურ ტელეფონებზე;</a:t>
            </a:r>
          </a:p>
          <a:p>
            <a:pPr marL="0" indent="0" algn="just" defTabSz="512763">
              <a:lnSpc>
                <a:spcPct val="130000"/>
              </a:lnSpc>
              <a:buNone/>
            </a:pPr>
            <a:r>
              <a:rPr lang="ka-GE" sz="1900" b="1" dirty="0">
                <a:solidFill>
                  <a:srgbClr val="002060"/>
                </a:solidFill>
              </a:rPr>
              <a:t>2.	</a:t>
            </a:r>
            <a:r>
              <a:rPr lang="ka-GE" sz="1900" b="1" dirty="0">
                <a:solidFill>
                  <a:srgbClr val="C00000"/>
                </a:solidFill>
              </a:rPr>
              <a:t>გადატანითობა</a:t>
            </a:r>
            <a:r>
              <a:rPr lang="ka-GE" sz="1900" b="1" dirty="0">
                <a:solidFill>
                  <a:srgbClr val="002060"/>
                </a:solidFill>
              </a:rPr>
              <a:t> </a:t>
            </a:r>
            <a:r>
              <a:rPr lang="ka-GE" sz="1900" dirty="0">
                <a:solidFill>
                  <a:srgbClr val="002060"/>
                </a:solidFill>
              </a:rPr>
              <a:t>- შეიძლება ერთი მოწყობილობა მივაბათ რამდენიმე სააღრიცხვო ექაუნტს, რაც საშუალებას მოგვცემს ყველა მათგანში გამოვიყენოთ ერთიანი მისამართების წიგნი, ელ. ფოსტა, პროგრამების პარამეტრები;</a:t>
            </a:r>
          </a:p>
          <a:p>
            <a:pPr marL="0" indent="0" algn="just" defTabSz="512763">
              <a:lnSpc>
                <a:spcPct val="130000"/>
              </a:lnSpc>
              <a:buNone/>
            </a:pPr>
            <a:r>
              <a:rPr lang="ka-GE" sz="1900" b="1" dirty="0">
                <a:solidFill>
                  <a:srgbClr val="002060"/>
                </a:solidFill>
              </a:rPr>
              <a:t>3.	</a:t>
            </a:r>
            <a:r>
              <a:rPr lang="ka-GE" sz="1900" b="1" dirty="0">
                <a:solidFill>
                  <a:srgbClr val="C00000"/>
                </a:solidFill>
              </a:rPr>
              <a:t>ღრუბლოვანი სერვისების მხარდაჭერა </a:t>
            </a:r>
            <a:r>
              <a:rPr lang="ka-GE" sz="1900" dirty="0">
                <a:solidFill>
                  <a:srgbClr val="002060"/>
                </a:solidFill>
              </a:rPr>
              <a:t>- შეგვიძლია ჩვენი კომპიუტერის ნაცვლად შევინახოთ ჩვენი სურათები, დოკუმენტები, მუსიკა ღრუბლოვან სერვისებში, მაგალითად,  </a:t>
            </a:r>
            <a:r>
              <a:rPr lang="en-US" sz="1900" b="1" dirty="0">
                <a:solidFill>
                  <a:srgbClr val="002060"/>
                </a:solidFill>
              </a:rPr>
              <a:t>One Drive-</a:t>
            </a:r>
            <a:r>
              <a:rPr lang="ka-GE" sz="1900" dirty="0">
                <a:solidFill>
                  <a:srgbClr val="002060"/>
                </a:solidFill>
              </a:rPr>
              <a:t>ში და გამოვიყენოთ ისინი ჩვენ ნებისმიერ </a:t>
            </a:r>
            <a:r>
              <a:rPr lang="en-US" sz="1900" dirty="0">
                <a:solidFill>
                  <a:srgbClr val="002060"/>
                </a:solidFill>
              </a:rPr>
              <a:t>Windows </a:t>
            </a:r>
            <a:r>
              <a:rPr lang="ka-GE" sz="1900" dirty="0">
                <a:solidFill>
                  <a:srgbClr val="002060"/>
                </a:solidFill>
              </a:rPr>
              <a:t>ოპერაციული სისტემის მხარდაჭერის მქონე მოწყობილობაზე;</a:t>
            </a:r>
          </a:p>
          <a:p>
            <a:pPr marL="0" indent="0" algn="just" defTabSz="512763">
              <a:lnSpc>
                <a:spcPct val="130000"/>
              </a:lnSpc>
              <a:buNone/>
            </a:pPr>
            <a:r>
              <a:rPr lang="ka-GE" sz="1900" b="1" dirty="0">
                <a:solidFill>
                  <a:srgbClr val="002060"/>
                </a:solidFill>
              </a:rPr>
              <a:t>4.	</a:t>
            </a:r>
            <a:r>
              <a:rPr lang="ka-GE" sz="1900" dirty="0">
                <a:solidFill>
                  <a:srgbClr val="002060"/>
                </a:solidFill>
              </a:rPr>
              <a:t>და ასევე </a:t>
            </a:r>
            <a:r>
              <a:rPr lang="en-US" sz="1900" b="1" dirty="0">
                <a:solidFill>
                  <a:srgbClr val="002060"/>
                </a:solidFill>
              </a:rPr>
              <a:t>Windows 10 </a:t>
            </a:r>
            <a:r>
              <a:rPr lang="ka-GE" sz="1900" dirty="0">
                <a:solidFill>
                  <a:srgbClr val="002060"/>
                </a:solidFill>
              </a:rPr>
              <a:t>წარმოადგენს წინა ოპერაციულ სისტემებთან შედარებით</a:t>
            </a:r>
            <a:r>
              <a:rPr lang="ka-GE" sz="1900" b="1" dirty="0">
                <a:solidFill>
                  <a:srgbClr val="002060"/>
                </a:solidFill>
              </a:rPr>
              <a:t> </a:t>
            </a:r>
            <a:r>
              <a:rPr lang="ka-GE" sz="1900" b="1" dirty="0">
                <a:solidFill>
                  <a:srgbClr val="C00000"/>
                </a:solidFill>
              </a:rPr>
              <a:t>უფრო დახვეწილ, სწრაფ და მოქნილ სისტემას.</a:t>
            </a:r>
          </a:p>
          <a:p>
            <a:pPr marL="0" indent="0" algn="just">
              <a:buNone/>
            </a:pPr>
            <a:endParaRPr lang="ka-GE" dirty="0"/>
          </a:p>
          <a:p>
            <a:pPr marL="0" indent="0" algn="just">
              <a:buNone/>
            </a:pPr>
            <a:endParaRPr lang="en-US" dirty="0"/>
          </a:p>
        </p:txBody>
      </p:sp>
    </p:spTree>
    <p:extLst>
      <p:ext uri="{BB962C8B-B14F-4D97-AF65-F5344CB8AC3E}">
        <p14:creationId xmlns:p14="http://schemas.microsoft.com/office/powerpoint/2010/main" val="20907639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724400"/>
            <a:ext cx="7848600" cy="1600200"/>
          </a:xfrm>
          <a:blipFill>
            <a:blip r:embed="rId2"/>
            <a:tile tx="0" ty="0" sx="100000" sy="100000" flip="none" algn="tl"/>
          </a:blipFill>
          <a:ln w="76200" cmpd="tri">
            <a:noFill/>
          </a:ln>
        </p:spPr>
        <p:txBody>
          <a:bodyPr>
            <a:normAutofit/>
          </a:bodyPr>
          <a:lstStyle/>
          <a:p>
            <a:pPr marL="0" indent="0" algn="just">
              <a:lnSpc>
                <a:spcPct val="130000"/>
              </a:lnSpc>
              <a:buNone/>
            </a:pPr>
            <a:r>
              <a:rPr lang="ka-GE" sz="1800" b="1" dirty="0">
                <a:solidFill>
                  <a:srgbClr val="002060"/>
                </a:solidFill>
              </a:rPr>
              <a:t>სამუშაო მაგიდა </a:t>
            </a:r>
            <a:r>
              <a:rPr lang="ru-RU" sz="1800" b="1" dirty="0">
                <a:solidFill>
                  <a:srgbClr val="002060"/>
                </a:solidFill>
              </a:rPr>
              <a:t>(</a:t>
            </a:r>
            <a:r>
              <a:rPr lang="en-US" sz="1800" b="1" dirty="0">
                <a:solidFill>
                  <a:srgbClr val="002060"/>
                </a:solidFill>
              </a:rPr>
              <a:t>Desktop</a:t>
            </a:r>
            <a:r>
              <a:rPr lang="ru-RU" sz="1800" b="1" dirty="0">
                <a:solidFill>
                  <a:srgbClr val="002060"/>
                </a:solidFill>
              </a:rPr>
              <a:t>) </a:t>
            </a:r>
            <a:r>
              <a:rPr lang="ka-GE" sz="1800" dirty="0">
                <a:solidFill>
                  <a:srgbClr val="002060"/>
                </a:solidFill>
              </a:rPr>
              <a:t>- ეს არის ჩვენი ოპერაციული სისტემის მთავარი ეკრანი. ის ძირითადად იგივეა, რაც წინა ოპერაციულ სისტემემში. შესაძლებელია მასზე საქაღალდეების, ფაილების განლაგება, პიქტოგრამების შექმნა, გადაადგილება და სხვა</a:t>
            </a:r>
            <a:r>
              <a:rPr lang="en-US" sz="1800" dirty="0">
                <a:solidFill>
                  <a:srgbClr val="002060"/>
                </a:solidFill>
              </a:rPr>
              <a:t>.</a:t>
            </a:r>
          </a:p>
        </p:txBody>
      </p:sp>
      <p:pic>
        <p:nvPicPr>
          <p:cNvPr id="2" name="Picture 1">
            <a:extLst>
              <a:ext uri="{FF2B5EF4-FFF2-40B4-BE49-F238E27FC236}">
                <a16:creationId xmlns:a16="http://schemas.microsoft.com/office/drawing/2014/main" id="{9F87DDB9-7204-40FA-B779-411ED96D3F95}"/>
              </a:ext>
            </a:extLst>
          </p:cNvPr>
          <p:cNvPicPr>
            <a:picLocks noChangeAspect="1"/>
          </p:cNvPicPr>
          <p:nvPr/>
        </p:nvPicPr>
        <p:blipFill>
          <a:blip r:embed="rId3"/>
          <a:stretch>
            <a:fillRect/>
          </a:stretch>
        </p:blipFill>
        <p:spPr>
          <a:xfrm>
            <a:off x="990600" y="152400"/>
            <a:ext cx="6717605" cy="4038600"/>
          </a:xfrm>
          <a:prstGeom prst="rect">
            <a:avLst/>
          </a:prstGeom>
        </p:spPr>
      </p:pic>
    </p:spTree>
    <p:extLst>
      <p:ext uri="{BB962C8B-B14F-4D97-AF65-F5344CB8AC3E}">
        <p14:creationId xmlns:p14="http://schemas.microsoft.com/office/powerpoint/2010/main" val="20717822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495800"/>
            <a:ext cx="7467600" cy="1978152"/>
          </a:xfrm>
        </p:spPr>
        <p:txBody>
          <a:bodyPr>
            <a:normAutofit fontScale="62500" lnSpcReduction="20000"/>
          </a:bodyPr>
          <a:lstStyle/>
          <a:p>
            <a:pPr marL="0" indent="0" algn="just">
              <a:lnSpc>
                <a:spcPct val="150000"/>
              </a:lnSpc>
              <a:buNone/>
            </a:pPr>
            <a:r>
              <a:rPr lang="ka-GE" b="1" dirty="0">
                <a:solidFill>
                  <a:srgbClr val="002060"/>
                </a:solidFill>
              </a:rPr>
              <a:t>კონტექსტური მენიუს </a:t>
            </a:r>
            <a:r>
              <a:rPr lang="ka-GE" dirty="0">
                <a:solidFill>
                  <a:srgbClr val="002060"/>
                </a:solidFill>
              </a:rPr>
              <a:t>საშუალებით შეგვიძლია: შევცვალოთ პიქტოგრამების ზომა (</a:t>
            </a:r>
            <a:r>
              <a:rPr lang="en-US" b="1" dirty="0" err="1">
                <a:solidFill>
                  <a:srgbClr val="002060"/>
                </a:solidFill>
              </a:rPr>
              <a:t>View</a:t>
            </a:r>
            <a:r>
              <a:rPr lang="en-US" dirty="0" err="1">
                <a:solidFill>
                  <a:srgbClr val="002060"/>
                </a:solidFill>
              </a:rPr>
              <a:t>→Large</a:t>
            </a:r>
            <a:r>
              <a:rPr lang="en-US" dirty="0">
                <a:solidFill>
                  <a:srgbClr val="002060"/>
                </a:solidFill>
              </a:rPr>
              <a:t> (Medium, Small) icons), </a:t>
            </a:r>
            <a:r>
              <a:rPr lang="ka-GE" dirty="0">
                <a:solidFill>
                  <a:srgbClr val="002060"/>
                </a:solidFill>
              </a:rPr>
              <a:t>გამოვაჩინოთ ან დავმალოთ მაგიდაზე არსებული ობიექტები (</a:t>
            </a:r>
            <a:r>
              <a:rPr lang="en-US" b="1" dirty="0" err="1">
                <a:solidFill>
                  <a:srgbClr val="002060"/>
                </a:solidFill>
              </a:rPr>
              <a:t>View</a:t>
            </a:r>
            <a:r>
              <a:rPr lang="en-US" dirty="0" err="1">
                <a:solidFill>
                  <a:srgbClr val="002060"/>
                </a:solidFill>
              </a:rPr>
              <a:t>→Show</a:t>
            </a:r>
            <a:r>
              <a:rPr lang="en-US" dirty="0">
                <a:solidFill>
                  <a:srgbClr val="002060"/>
                </a:solidFill>
              </a:rPr>
              <a:t> desktop icons), </a:t>
            </a:r>
            <a:r>
              <a:rPr lang="ka-GE" dirty="0">
                <a:solidFill>
                  <a:srgbClr val="002060"/>
                </a:solidFill>
              </a:rPr>
              <a:t>გადავტვირთოთ მხოლოდ სამუშაო მაგიდა (</a:t>
            </a:r>
            <a:r>
              <a:rPr lang="en-US" b="1" dirty="0">
                <a:solidFill>
                  <a:srgbClr val="002060"/>
                </a:solidFill>
              </a:rPr>
              <a:t>Refresh</a:t>
            </a:r>
            <a:r>
              <a:rPr lang="en-US" dirty="0">
                <a:solidFill>
                  <a:srgbClr val="002060"/>
                </a:solidFill>
              </a:rPr>
              <a:t>), </a:t>
            </a:r>
            <a:r>
              <a:rPr lang="ka-GE" dirty="0">
                <a:solidFill>
                  <a:srgbClr val="002060"/>
                </a:solidFill>
              </a:rPr>
              <a:t>განვახორციელოთ ბუფერიდან ჩასმის (</a:t>
            </a:r>
            <a:r>
              <a:rPr lang="en-US" b="1" dirty="0">
                <a:solidFill>
                  <a:srgbClr val="002060"/>
                </a:solidFill>
              </a:rPr>
              <a:t>Paste</a:t>
            </a:r>
            <a:r>
              <a:rPr lang="en-US" dirty="0">
                <a:solidFill>
                  <a:srgbClr val="002060"/>
                </a:solidFill>
              </a:rPr>
              <a:t>) </a:t>
            </a:r>
            <a:r>
              <a:rPr lang="ka-GE" dirty="0">
                <a:solidFill>
                  <a:srgbClr val="002060"/>
                </a:solidFill>
              </a:rPr>
              <a:t>და ბოლოს შესრულებული ოპერაციის გაუქმება (</a:t>
            </a:r>
            <a:r>
              <a:rPr lang="en-US" b="1" dirty="0">
                <a:solidFill>
                  <a:srgbClr val="002060"/>
                </a:solidFill>
              </a:rPr>
              <a:t>Undo</a:t>
            </a:r>
            <a:r>
              <a:rPr lang="en-US" dirty="0">
                <a:solidFill>
                  <a:srgbClr val="002060"/>
                </a:solidFill>
              </a:rPr>
              <a:t>), </a:t>
            </a:r>
            <a:r>
              <a:rPr lang="ka-GE" dirty="0">
                <a:solidFill>
                  <a:srgbClr val="002060"/>
                </a:solidFill>
              </a:rPr>
              <a:t>შევქმნათ ახალი საქაღალდე ან სასურველი ტიპის ფაილი (</a:t>
            </a:r>
            <a:r>
              <a:rPr lang="en-US" b="1" dirty="0">
                <a:solidFill>
                  <a:srgbClr val="002060"/>
                </a:solidFill>
              </a:rPr>
              <a:t>New</a:t>
            </a:r>
            <a:r>
              <a:rPr lang="en-US" dirty="0">
                <a:solidFill>
                  <a:srgbClr val="002060"/>
                </a:solidFill>
              </a:rPr>
              <a:t>)</a:t>
            </a:r>
            <a:r>
              <a:rPr lang="ka-GE" dirty="0">
                <a:solidFill>
                  <a:srgbClr val="002060"/>
                </a:solidFill>
              </a:rPr>
              <a:t>. </a:t>
            </a:r>
            <a:endParaRPr lang="en-US" dirty="0">
              <a:solidFill>
                <a:srgbClr val="002060"/>
              </a:solidFill>
            </a:endParaRPr>
          </a:p>
        </p:txBody>
      </p:sp>
      <p:pic>
        <p:nvPicPr>
          <p:cNvPr id="2" name="Picture 1">
            <a:extLst>
              <a:ext uri="{FF2B5EF4-FFF2-40B4-BE49-F238E27FC236}">
                <a16:creationId xmlns:a16="http://schemas.microsoft.com/office/drawing/2014/main" id="{197B9745-6C38-4D9A-ADA1-899F0568710D}"/>
              </a:ext>
            </a:extLst>
          </p:cNvPr>
          <p:cNvPicPr>
            <a:picLocks noChangeAspect="1"/>
          </p:cNvPicPr>
          <p:nvPr/>
        </p:nvPicPr>
        <p:blipFill>
          <a:blip r:embed="rId2"/>
          <a:stretch>
            <a:fillRect/>
          </a:stretch>
        </p:blipFill>
        <p:spPr>
          <a:xfrm>
            <a:off x="2514600" y="304800"/>
            <a:ext cx="3516061" cy="3733800"/>
          </a:xfrm>
          <a:prstGeom prst="rect">
            <a:avLst/>
          </a:prstGeom>
        </p:spPr>
      </p:pic>
    </p:spTree>
    <p:extLst>
      <p:ext uri="{BB962C8B-B14F-4D97-AF65-F5344CB8AC3E}">
        <p14:creationId xmlns:p14="http://schemas.microsoft.com/office/powerpoint/2010/main" val="20348091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2514600"/>
            <a:ext cx="7772400" cy="3962400"/>
          </a:xfrm>
        </p:spPr>
        <p:txBody>
          <a:bodyPr>
            <a:normAutofit/>
          </a:bodyPr>
          <a:lstStyle/>
          <a:p>
            <a:pPr marL="0" indent="0" algn="just">
              <a:lnSpc>
                <a:spcPct val="130000"/>
              </a:lnSpc>
              <a:spcBef>
                <a:spcPts val="0"/>
              </a:spcBef>
              <a:buNone/>
            </a:pPr>
            <a:r>
              <a:rPr lang="ka-GE" sz="1800" b="1" dirty="0">
                <a:solidFill>
                  <a:srgbClr val="002060"/>
                </a:solidFill>
              </a:rPr>
              <a:t>ამოცანათა პანელი </a:t>
            </a:r>
            <a:r>
              <a:rPr lang="en-US" sz="1800" b="1" dirty="0">
                <a:solidFill>
                  <a:srgbClr val="002060"/>
                </a:solidFill>
              </a:rPr>
              <a:t>Task Bar</a:t>
            </a:r>
            <a:r>
              <a:rPr lang="en-US" sz="1800" dirty="0">
                <a:solidFill>
                  <a:srgbClr val="002060"/>
                </a:solidFill>
              </a:rPr>
              <a:t> </a:t>
            </a:r>
            <a:r>
              <a:rPr lang="ka-GE" sz="1800" dirty="0">
                <a:solidFill>
                  <a:srgbClr val="002060"/>
                </a:solidFill>
              </a:rPr>
              <a:t>წარმოადგენს ჰორიზონტალურ ზოლს ეკრანის ქვედა ნაწილში. ამოცანათა პანელის მარცხენა კუთხეში განთავსებულია სასტარტო მენიუს ღილაკი, რომელზეც პერიოდულად ჩნდება გახსნილი საქაღალდეების პიქტოგრამები.</a:t>
            </a:r>
          </a:p>
          <a:p>
            <a:pPr marL="0" indent="0" algn="just">
              <a:lnSpc>
                <a:spcPct val="130000"/>
              </a:lnSpc>
              <a:spcBef>
                <a:spcPts val="0"/>
              </a:spcBef>
              <a:buNone/>
            </a:pPr>
            <a:r>
              <a:rPr lang="ka-GE" sz="1800" dirty="0">
                <a:solidFill>
                  <a:srgbClr val="002060"/>
                </a:solidFill>
              </a:rPr>
              <a:t>პროგრამის პიქტოგრამის ამოცანათა ზოლზე მისამაგრაბლად ვიპოვოთ ეს პროგრამა სასტარტო მენიუში ან სამუშაო მაგიდაზე და ამ პროგრამის კონტექსტური მენიუდან ავირჩიოთ ბრძანება </a:t>
            </a:r>
            <a:r>
              <a:rPr lang="en-US" sz="1800" b="1" dirty="0">
                <a:solidFill>
                  <a:srgbClr val="002060"/>
                </a:solidFill>
              </a:rPr>
              <a:t>Pin to Task Bar</a:t>
            </a:r>
            <a:r>
              <a:rPr lang="en-US" sz="1800" dirty="0">
                <a:solidFill>
                  <a:srgbClr val="002060"/>
                </a:solidFill>
              </a:rPr>
              <a:t>.</a:t>
            </a:r>
          </a:p>
          <a:p>
            <a:pPr marL="0" indent="0" algn="just">
              <a:lnSpc>
                <a:spcPct val="130000"/>
              </a:lnSpc>
              <a:spcBef>
                <a:spcPts val="0"/>
              </a:spcBef>
              <a:buNone/>
            </a:pPr>
            <a:r>
              <a:rPr lang="ka-GE" sz="1800" dirty="0">
                <a:solidFill>
                  <a:srgbClr val="002060"/>
                </a:solidFill>
              </a:rPr>
              <a:t>პროგრამის პიქტოგრამის სასტარტო ამოცანათა ზოლიდან ამოსაღებად ამ პროგრამის კონტექსტური მენიუდან შევასრულოთ შესაბამისად ბრძანებები </a:t>
            </a:r>
            <a:r>
              <a:rPr lang="en-US" sz="1800" b="1" dirty="0">
                <a:solidFill>
                  <a:srgbClr val="002060"/>
                </a:solidFill>
              </a:rPr>
              <a:t>Unpin from Task Bar</a:t>
            </a:r>
            <a:r>
              <a:rPr lang="ka-GE" sz="1800" dirty="0">
                <a:solidFill>
                  <a:srgbClr val="002060"/>
                </a:solidFill>
              </a:rPr>
              <a:t>.</a:t>
            </a:r>
          </a:p>
        </p:txBody>
      </p:sp>
      <p:pic>
        <p:nvPicPr>
          <p:cNvPr id="2" name="Picture 1">
            <a:extLst>
              <a:ext uri="{FF2B5EF4-FFF2-40B4-BE49-F238E27FC236}">
                <a16:creationId xmlns:a16="http://schemas.microsoft.com/office/drawing/2014/main" id="{9674C342-47D2-4650-A311-25391A433628}"/>
              </a:ext>
            </a:extLst>
          </p:cNvPr>
          <p:cNvPicPr>
            <a:picLocks noChangeAspect="1"/>
          </p:cNvPicPr>
          <p:nvPr/>
        </p:nvPicPr>
        <p:blipFill>
          <a:blip r:embed="rId2"/>
          <a:stretch>
            <a:fillRect/>
          </a:stretch>
        </p:blipFill>
        <p:spPr>
          <a:xfrm>
            <a:off x="533400" y="457200"/>
            <a:ext cx="7324929" cy="1371600"/>
          </a:xfrm>
          <a:prstGeom prst="rect">
            <a:avLst/>
          </a:prstGeom>
        </p:spPr>
      </p:pic>
    </p:spTree>
    <p:extLst>
      <p:ext uri="{BB962C8B-B14F-4D97-AF65-F5344CB8AC3E}">
        <p14:creationId xmlns:p14="http://schemas.microsoft.com/office/powerpoint/2010/main" val="38367071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343400"/>
            <a:ext cx="7696200" cy="1828800"/>
          </a:xfrm>
        </p:spPr>
        <p:txBody>
          <a:bodyPr>
            <a:normAutofit/>
          </a:bodyPr>
          <a:lstStyle/>
          <a:p>
            <a:pPr marL="0" indent="0" algn="just">
              <a:lnSpc>
                <a:spcPct val="130000"/>
              </a:lnSpc>
              <a:spcBef>
                <a:spcPts val="0"/>
              </a:spcBef>
              <a:buNone/>
            </a:pPr>
            <a:r>
              <a:rPr lang="en-US" sz="2000" b="1" dirty="0">
                <a:solidFill>
                  <a:srgbClr val="002060"/>
                </a:solidFill>
              </a:rPr>
              <a:t>Windows 10 </a:t>
            </a:r>
            <a:r>
              <a:rPr lang="ka-GE" sz="2000" dirty="0">
                <a:solidFill>
                  <a:srgbClr val="002060"/>
                </a:solidFill>
              </a:rPr>
              <a:t>გვაძლევს საშუალებას შევქმნათ რამდენიმე ვირტუალური სამუშაო მაგიდა და გავანაწილოთ გაშვებული პროგრამები მათზე (</a:t>
            </a:r>
            <a:r>
              <a:rPr lang="en-US" sz="2000" b="1" dirty="0">
                <a:solidFill>
                  <a:srgbClr val="002060"/>
                </a:solidFill>
              </a:rPr>
              <a:t>Task </a:t>
            </a:r>
            <a:r>
              <a:rPr lang="en-US" sz="2000" b="1" dirty="0" err="1">
                <a:solidFill>
                  <a:srgbClr val="002060"/>
                </a:solidFill>
              </a:rPr>
              <a:t>View→New</a:t>
            </a:r>
            <a:r>
              <a:rPr lang="en-US" sz="2000" b="1" dirty="0">
                <a:solidFill>
                  <a:srgbClr val="002060"/>
                </a:solidFill>
              </a:rPr>
              <a:t> desktop</a:t>
            </a:r>
            <a:r>
              <a:rPr lang="en-US" sz="2000" dirty="0">
                <a:solidFill>
                  <a:srgbClr val="002060"/>
                </a:solidFill>
              </a:rPr>
              <a:t>), </a:t>
            </a:r>
            <a:r>
              <a:rPr lang="ka-GE" sz="2000" dirty="0">
                <a:solidFill>
                  <a:srgbClr val="002060"/>
                </a:solidFill>
              </a:rPr>
              <a:t>რათა მოხერხებული გავხადოთ მათი გამოყენება.</a:t>
            </a:r>
            <a:endParaRPr lang="en-US" sz="2000" dirty="0">
              <a:solidFill>
                <a:srgbClr val="002060"/>
              </a:solidFill>
            </a:endParaRPr>
          </a:p>
        </p:txBody>
      </p:sp>
      <p:pic>
        <p:nvPicPr>
          <p:cNvPr id="2" name="Picture 1">
            <a:extLst>
              <a:ext uri="{FF2B5EF4-FFF2-40B4-BE49-F238E27FC236}">
                <a16:creationId xmlns:a16="http://schemas.microsoft.com/office/drawing/2014/main" id="{9C765AC1-A134-4C31-A2A4-58B575EAD4B8}"/>
              </a:ext>
            </a:extLst>
          </p:cNvPr>
          <p:cNvPicPr>
            <a:picLocks noChangeAspect="1"/>
          </p:cNvPicPr>
          <p:nvPr/>
        </p:nvPicPr>
        <p:blipFill>
          <a:blip r:embed="rId2"/>
          <a:stretch>
            <a:fillRect/>
          </a:stretch>
        </p:blipFill>
        <p:spPr>
          <a:xfrm>
            <a:off x="1231814" y="710184"/>
            <a:ext cx="5842171" cy="3276600"/>
          </a:xfrm>
          <a:prstGeom prst="rect">
            <a:avLst/>
          </a:prstGeom>
        </p:spPr>
      </p:pic>
    </p:spTree>
    <p:extLst>
      <p:ext uri="{BB962C8B-B14F-4D97-AF65-F5344CB8AC3E}">
        <p14:creationId xmlns:p14="http://schemas.microsoft.com/office/powerpoint/2010/main" val="26036893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724400"/>
            <a:ext cx="7696200" cy="1828800"/>
          </a:xfrm>
        </p:spPr>
        <p:txBody>
          <a:bodyPr>
            <a:normAutofit/>
          </a:bodyPr>
          <a:lstStyle/>
          <a:p>
            <a:pPr marL="0" indent="0" algn="just">
              <a:lnSpc>
                <a:spcPct val="130000"/>
              </a:lnSpc>
              <a:spcBef>
                <a:spcPts val="0"/>
              </a:spcBef>
              <a:buNone/>
            </a:pPr>
            <a:r>
              <a:rPr lang="ka-GE" sz="2000" b="1" dirty="0">
                <a:solidFill>
                  <a:srgbClr val="002060"/>
                </a:solidFill>
              </a:rPr>
              <a:t>სასტარტო მენიუ </a:t>
            </a:r>
            <a:r>
              <a:rPr lang="ka-GE" sz="2000" dirty="0">
                <a:solidFill>
                  <a:srgbClr val="002060"/>
                </a:solidFill>
              </a:rPr>
              <a:t>იხსნება </a:t>
            </a:r>
            <a:r>
              <a:rPr lang="en-US" sz="2000" b="1" dirty="0">
                <a:solidFill>
                  <a:srgbClr val="002060"/>
                </a:solidFill>
              </a:rPr>
              <a:t>Start</a:t>
            </a:r>
            <a:r>
              <a:rPr lang="en-US" sz="2000" dirty="0">
                <a:solidFill>
                  <a:srgbClr val="002060"/>
                </a:solidFill>
              </a:rPr>
              <a:t> </a:t>
            </a:r>
            <a:r>
              <a:rPr lang="ka-GE" sz="2000" dirty="0">
                <a:solidFill>
                  <a:srgbClr val="002060"/>
                </a:solidFill>
              </a:rPr>
              <a:t>ღილაკზე ერთჯერადი დაწკაპუნებით: მარცხენა მხარეს ნაჩვენებია ყველა ის პროგრამა, რომელიც კომპიუტერში დაინსტალირებულია - ისინი დალაგებულია ანბანის მიხედვით. </a:t>
            </a:r>
            <a:endParaRPr lang="en-US" sz="2000" dirty="0">
              <a:solidFill>
                <a:srgbClr val="002060"/>
              </a:solidFill>
            </a:endParaRPr>
          </a:p>
        </p:txBody>
      </p:sp>
      <p:pic>
        <p:nvPicPr>
          <p:cNvPr id="4" name="Picture 3">
            <a:extLst>
              <a:ext uri="{FF2B5EF4-FFF2-40B4-BE49-F238E27FC236}">
                <a16:creationId xmlns:a16="http://schemas.microsoft.com/office/drawing/2014/main" id="{5B367814-9B86-4ABA-B325-DCA2CA73EB5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77732" y="152400"/>
            <a:ext cx="3950335" cy="4285615"/>
          </a:xfrm>
          <a:prstGeom prst="rect">
            <a:avLst/>
          </a:prstGeom>
          <a:noFill/>
        </p:spPr>
      </p:pic>
    </p:spTree>
    <p:extLst>
      <p:ext uri="{BB962C8B-B14F-4D97-AF65-F5344CB8AC3E}">
        <p14:creationId xmlns:p14="http://schemas.microsoft.com/office/powerpoint/2010/main" val="26222019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219200"/>
            <a:ext cx="7696200" cy="4953000"/>
          </a:xfrm>
        </p:spPr>
        <p:txBody>
          <a:bodyPr>
            <a:noAutofit/>
          </a:bodyPr>
          <a:lstStyle/>
          <a:p>
            <a:pPr marL="0" indent="0" algn="just">
              <a:lnSpc>
                <a:spcPct val="130000"/>
              </a:lnSpc>
              <a:spcBef>
                <a:spcPts val="0"/>
              </a:spcBef>
              <a:buNone/>
            </a:pPr>
            <a:r>
              <a:rPr lang="ka-GE" sz="1800" dirty="0">
                <a:solidFill>
                  <a:srgbClr val="002060"/>
                </a:solidFill>
              </a:rPr>
              <a:t>ხოლო ამ ჩამონათვალის თავში - კერძოდ პუნქტში </a:t>
            </a:r>
            <a:r>
              <a:rPr lang="en-US" sz="1800" b="1" dirty="0">
                <a:solidFill>
                  <a:srgbClr val="002060"/>
                </a:solidFill>
              </a:rPr>
              <a:t>Most Used („</a:t>
            </a:r>
            <a:r>
              <a:rPr lang="ka-GE" sz="1800" b="1" dirty="0">
                <a:solidFill>
                  <a:srgbClr val="002060"/>
                </a:solidFill>
              </a:rPr>
              <a:t>ხშირად გამოყენებულები“)</a:t>
            </a:r>
            <a:r>
              <a:rPr lang="ka-GE" sz="1800" dirty="0">
                <a:solidFill>
                  <a:srgbClr val="002060"/>
                </a:solidFill>
              </a:rPr>
              <a:t> მოცემულია ის პროგრამები, რომლებსაც უფრო ხშირად ვიყენებთ. პროგრამის გასაშვებად საჭიროა ერთხელ დავაწკაპუნოთ მასზე. იმ შემთხვევაში, თუ პროგრამის გამშვები მოთავსებულია საქაღალდეში, ჯერ იხსნება იგი, მერე უნდა მოვძებნოთ საჭირო პროგრამა და გავუშვათ. </a:t>
            </a:r>
          </a:p>
          <a:p>
            <a:pPr marL="0" indent="0" algn="just">
              <a:lnSpc>
                <a:spcPct val="130000"/>
              </a:lnSpc>
              <a:spcBef>
                <a:spcPts val="0"/>
              </a:spcBef>
              <a:buNone/>
            </a:pPr>
            <a:r>
              <a:rPr lang="ka-GE" sz="1800" dirty="0">
                <a:solidFill>
                  <a:srgbClr val="002060"/>
                </a:solidFill>
              </a:rPr>
              <a:t>ყველაზე დაბლა მდებარე ღილაკი </a:t>
            </a:r>
            <a:r>
              <a:rPr lang="en-US" sz="1800" b="1" dirty="0">
                <a:solidFill>
                  <a:srgbClr val="002060"/>
                </a:solidFill>
              </a:rPr>
              <a:t>Power </a:t>
            </a:r>
            <a:r>
              <a:rPr lang="ka-GE" sz="1800" dirty="0">
                <a:solidFill>
                  <a:srgbClr val="002060"/>
                </a:solidFill>
              </a:rPr>
              <a:t>გამოიყენება კომპიუტერის გამოსართავად ან გადასატვირთად. კერძოდ, მასზე დაწკაპუნებით გამოსულ მენიუში პირველი პუნქტი - </a:t>
            </a:r>
            <a:r>
              <a:rPr lang="en-US" sz="1800" b="1" dirty="0">
                <a:solidFill>
                  <a:srgbClr val="002060"/>
                </a:solidFill>
              </a:rPr>
              <a:t>Shut down </a:t>
            </a:r>
            <a:r>
              <a:rPr lang="en-US" sz="1800" dirty="0">
                <a:solidFill>
                  <a:srgbClr val="002060"/>
                </a:solidFill>
              </a:rPr>
              <a:t>- </a:t>
            </a:r>
            <a:r>
              <a:rPr lang="ka-GE" sz="1800" dirty="0">
                <a:solidFill>
                  <a:srgbClr val="002060"/>
                </a:solidFill>
              </a:rPr>
              <a:t>კომპიუტერს გამორთავს, ხოლო პუნქტი </a:t>
            </a:r>
            <a:r>
              <a:rPr lang="en-US" sz="1800" b="1" dirty="0">
                <a:solidFill>
                  <a:srgbClr val="002060"/>
                </a:solidFill>
              </a:rPr>
              <a:t>Restart</a:t>
            </a:r>
            <a:r>
              <a:rPr lang="en-US" sz="1800" dirty="0">
                <a:solidFill>
                  <a:srgbClr val="002060"/>
                </a:solidFill>
              </a:rPr>
              <a:t> - </a:t>
            </a:r>
            <a:r>
              <a:rPr lang="ka-GE" sz="1800" dirty="0">
                <a:solidFill>
                  <a:srgbClr val="002060"/>
                </a:solidFill>
              </a:rPr>
              <a:t>გადართავს. ღილაკი </a:t>
            </a:r>
            <a:r>
              <a:rPr lang="en-US" sz="1800" b="1" dirty="0">
                <a:solidFill>
                  <a:srgbClr val="002060"/>
                </a:solidFill>
              </a:rPr>
              <a:t>Settings</a:t>
            </a:r>
            <a:r>
              <a:rPr lang="en-US" sz="1800" dirty="0">
                <a:solidFill>
                  <a:srgbClr val="002060"/>
                </a:solidFill>
              </a:rPr>
              <a:t> („</a:t>
            </a:r>
            <a:r>
              <a:rPr lang="ka-GE" sz="1800" dirty="0">
                <a:solidFill>
                  <a:srgbClr val="002060"/>
                </a:solidFill>
              </a:rPr>
              <a:t>პარამეტრები“) გამოიტანს ფანჯარას კომპიუტერის მართვის პარამეტრებით, რომელსაც განვიხილავთ შემდგომში.</a:t>
            </a:r>
          </a:p>
        </p:txBody>
      </p:sp>
    </p:spTree>
    <p:extLst>
      <p:ext uri="{BB962C8B-B14F-4D97-AF65-F5344CB8AC3E}">
        <p14:creationId xmlns:p14="http://schemas.microsoft.com/office/powerpoint/2010/main" val="32409208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4005903"/>
            <a:ext cx="7696200" cy="2590800"/>
          </a:xfrm>
        </p:spPr>
        <p:txBody>
          <a:bodyPr>
            <a:noAutofit/>
          </a:bodyPr>
          <a:lstStyle/>
          <a:p>
            <a:pPr marL="0" indent="0" algn="just">
              <a:lnSpc>
                <a:spcPct val="130000"/>
              </a:lnSpc>
              <a:spcBef>
                <a:spcPts val="0"/>
              </a:spcBef>
              <a:buNone/>
            </a:pPr>
            <a:r>
              <a:rPr lang="en-US" sz="1800" b="1" dirty="0">
                <a:solidFill>
                  <a:srgbClr val="002060"/>
                </a:solidFill>
              </a:rPr>
              <a:t>File Explorer </a:t>
            </a:r>
            <a:r>
              <a:rPr lang="ka-GE" sz="1800" dirty="0">
                <a:solidFill>
                  <a:srgbClr val="002060"/>
                </a:solidFill>
              </a:rPr>
              <a:t>წარმოადგენს ჩვენთვის ასევე გასული საუკუნის ოთხმოცდაათიანი წლებიდან კარგად ნაცნობ ძირითად ფანჯარას „ფაილების მიმომხილველს“, რომელშიც მოცემულია ჩვენს კომპიუტერში შენახული ყველა ფაილი და საქაღალდე. აქვე შეგვიძლია ვიხილოთ ინფორმაციის დამამახსოვრებელი მოწყობილობები: მყარი დისკი, ოპტიკური დისკი, ფლეშ-დისკი, თუ მიერთებულია, ქსელური დისკი. ეს ღილაკი ასევე დუბლირებულია ამოცანათა პანელზეც.</a:t>
            </a:r>
            <a:endParaRPr lang="en-US" sz="1800" dirty="0">
              <a:solidFill>
                <a:srgbClr val="002060"/>
              </a:solidFill>
            </a:endParaRPr>
          </a:p>
        </p:txBody>
      </p:sp>
      <p:pic>
        <p:nvPicPr>
          <p:cNvPr id="4" name="Picture 3">
            <a:extLst>
              <a:ext uri="{FF2B5EF4-FFF2-40B4-BE49-F238E27FC236}">
                <a16:creationId xmlns:a16="http://schemas.microsoft.com/office/drawing/2014/main" id="{468F28F3-81FB-4CD7-A061-0D4F41E319B7}"/>
              </a:ext>
            </a:extLst>
          </p:cNvPr>
          <p:cNvPicPr>
            <a:picLocks noChangeAspect="1"/>
          </p:cNvPicPr>
          <p:nvPr/>
        </p:nvPicPr>
        <p:blipFill>
          <a:blip r:embed="rId2"/>
          <a:stretch>
            <a:fillRect/>
          </a:stretch>
        </p:blipFill>
        <p:spPr>
          <a:xfrm>
            <a:off x="1447800" y="261297"/>
            <a:ext cx="5486400" cy="3592206"/>
          </a:xfrm>
          <a:prstGeom prst="rect">
            <a:avLst/>
          </a:prstGeom>
        </p:spPr>
      </p:pic>
    </p:spTree>
    <p:extLst>
      <p:ext uri="{BB962C8B-B14F-4D97-AF65-F5344CB8AC3E}">
        <p14:creationId xmlns:p14="http://schemas.microsoft.com/office/powerpoint/2010/main" val="39794722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762000"/>
            <a:ext cx="7696200" cy="5334000"/>
          </a:xfrm>
        </p:spPr>
        <p:txBody>
          <a:bodyPr>
            <a:noAutofit/>
          </a:bodyPr>
          <a:lstStyle/>
          <a:p>
            <a:pPr marL="0" indent="0" algn="just">
              <a:lnSpc>
                <a:spcPct val="130000"/>
              </a:lnSpc>
              <a:spcBef>
                <a:spcPts val="0"/>
              </a:spcBef>
              <a:buNone/>
            </a:pPr>
            <a:r>
              <a:rPr lang="ka-GE" sz="1800" dirty="0">
                <a:solidFill>
                  <a:srgbClr val="002060"/>
                </a:solidFill>
              </a:rPr>
              <a:t>შემდეგი ღილაკი </a:t>
            </a:r>
            <a:r>
              <a:rPr lang="ka-GE" sz="1800" b="1" dirty="0">
                <a:solidFill>
                  <a:srgbClr val="002060"/>
                </a:solidFill>
              </a:rPr>
              <a:t>(“</a:t>
            </a:r>
            <a:r>
              <a:rPr lang="en-US" sz="1800" b="1" dirty="0" err="1">
                <a:solidFill>
                  <a:srgbClr val="002060"/>
                </a:solidFill>
              </a:rPr>
              <a:t>CompUser</a:t>
            </a:r>
            <a:r>
              <a:rPr lang="en-US" sz="1800" b="1" dirty="0">
                <a:solidFill>
                  <a:srgbClr val="002060"/>
                </a:solidFill>
              </a:rPr>
              <a:t>”</a:t>
            </a:r>
            <a:r>
              <a:rPr lang="en-US" sz="1800" dirty="0">
                <a:solidFill>
                  <a:srgbClr val="002060"/>
                </a:solidFill>
              </a:rPr>
              <a:t>) </a:t>
            </a:r>
            <a:r>
              <a:rPr lang="ka-GE" sz="1800" dirty="0">
                <a:solidFill>
                  <a:srgbClr val="002060"/>
                </a:solidFill>
              </a:rPr>
              <a:t>გამოიყენება ჩვენს მიერ შექმნილი მომხმარებლის მონაცემების და კომპანია </a:t>
            </a:r>
            <a:r>
              <a:rPr lang="en-US" sz="1800" dirty="0">
                <a:solidFill>
                  <a:srgbClr val="002060"/>
                </a:solidFill>
              </a:rPr>
              <a:t>Microsoft-</a:t>
            </a:r>
            <a:r>
              <a:rPr lang="ka-GE" sz="1800" dirty="0">
                <a:solidFill>
                  <a:srgbClr val="002060"/>
                </a:solidFill>
              </a:rPr>
              <a:t>ში ჩვენი სააღრიცხვო ექაუნტის მონაცემების სამართავად.</a:t>
            </a:r>
          </a:p>
          <a:p>
            <a:pPr marL="0" indent="0" algn="just">
              <a:lnSpc>
                <a:spcPct val="130000"/>
              </a:lnSpc>
              <a:spcBef>
                <a:spcPts val="0"/>
              </a:spcBef>
              <a:buNone/>
            </a:pPr>
            <a:r>
              <a:rPr lang="ka-GE" sz="1800" dirty="0">
                <a:solidFill>
                  <a:srgbClr val="002060"/>
                </a:solidFill>
              </a:rPr>
              <a:t>ხშირად გამოყენებული პროგრამები მათი მოძებნის გამარტივების მიზნით შეგვიძლია განვათავსოთ მენიუს მარჯვენა მხარეს. ამისათვის საჭიროა პროგრამების ჩამონათვალში ან სამუშაო მაგიდაზე მოვძებნოთ პროგრამის გამშვები პიქტოგრამა, დავაწკაპუნოთ მასზე მაუსის მარჯვენა ღილაკით და გამოსულ კონტექსტურ მენიუში ავირჩიოთ პუნქტი </a:t>
            </a:r>
            <a:r>
              <a:rPr lang="en-US" sz="1800" b="1" dirty="0">
                <a:solidFill>
                  <a:srgbClr val="002060"/>
                </a:solidFill>
              </a:rPr>
              <a:t>Pin to Start </a:t>
            </a:r>
            <a:r>
              <a:rPr lang="en-US" sz="1800" dirty="0">
                <a:solidFill>
                  <a:srgbClr val="002060"/>
                </a:solidFill>
              </a:rPr>
              <a:t>(„</a:t>
            </a:r>
            <a:r>
              <a:rPr lang="ka-GE" sz="1800" dirty="0">
                <a:solidFill>
                  <a:srgbClr val="002060"/>
                </a:solidFill>
              </a:rPr>
              <a:t>სტარტში დამატება“) - პიქტოგრამა უკვე დამატებულია.</a:t>
            </a:r>
          </a:p>
          <a:p>
            <a:pPr marL="0" indent="0" algn="just">
              <a:lnSpc>
                <a:spcPct val="130000"/>
              </a:lnSpc>
              <a:spcBef>
                <a:spcPts val="0"/>
              </a:spcBef>
              <a:buNone/>
            </a:pPr>
            <a:r>
              <a:rPr lang="ka-GE" sz="1800" dirty="0">
                <a:solidFill>
                  <a:srgbClr val="002060"/>
                </a:solidFill>
              </a:rPr>
              <a:t>დამატებული პიქტოგრამის წასაშლელად დავდგეთ მასზე მაუსით და მაუსის მარჯვენა ღილაკზე დაწკაპუნებით გამოსულ ფანჯარაში ავირჩიოთ ბრძანება </a:t>
            </a:r>
            <a:r>
              <a:rPr lang="en-US" sz="1800" b="1" dirty="0">
                <a:solidFill>
                  <a:srgbClr val="002060"/>
                </a:solidFill>
              </a:rPr>
              <a:t>Unpin from Start </a:t>
            </a:r>
            <a:r>
              <a:rPr lang="en-US" sz="1800" dirty="0">
                <a:solidFill>
                  <a:srgbClr val="002060"/>
                </a:solidFill>
              </a:rPr>
              <a:t>(„</a:t>
            </a:r>
            <a:r>
              <a:rPr lang="ka-GE" sz="1800" dirty="0">
                <a:solidFill>
                  <a:srgbClr val="002060"/>
                </a:solidFill>
              </a:rPr>
              <a:t>სტარტიდან მოხსნა“).</a:t>
            </a:r>
          </a:p>
        </p:txBody>
      </p:sp>
    </p:spTree>
    <p:extLst>
      <p:ext uri="{BB962C8B-B14F-4D97-AF65-F5344CB8AC3E}">
        <p14:creationId xmlns:p14="http://schemas.microsoft.com/office/powerpoint/2010/main" val="1291471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963D76-A9B8-4D79-858E-62F7584F25EB}"/>
              </a:ext>
            </a:extLst>
          </p:cNvPr>
          <p:cNvPicPr>
            <a:picLocks noChangeAspect="1"/>
          </p:cNvPicPr>
          <p:nvPr/>
        </p:nvPicPr>
        <p:blipFill>
          <a:blip r:embed="rId2"/>
          <a:stretch>
            <a:fillRect/>
          </a:stretch>
        </p:blipFill>
        <p:spPr>
          <a:xfrm>
            <a:off x="304800" y="533400"/>
            <a:ext cx="7696200" cy="5468129"/>
          </a:xfrm>
          <a:prstGeom prst="rect">
            <a:avLst/>
          </a:prstGeom>
        </p:spPr>
      </p:pic>
    </p:spTree>
    <p:extLst>
      <p:ext uri="{BB962C8B-B14F-4D97-AF65-F5344CB8AC3E}">
        <p14:creationId xmlns:p14="http://schemas.microsoft.com/office/powerpoint/2010/main" val="36929295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762000"/>
            <a:ext cx="7696200" cy="5334000"/>
          </a:xfrm>
        </p:spPr>
        <p:txBody>
          <a:bodyPr>
            <a:noAutofit/>
          </a:bodyPr>
          <a:lstStyle/>
          <a:p>
            <a:pPr marL="0" indent="0" algn="just">
              <a:lnSpc>
                <a:spcPct val="130000"/>
              </a:lnSpc>
              <a:spcBef>
                <a:spcPts val="0"/>
              </a:spcBef>
              <a:buNone/>
            </a:pPr>
            <a:r>
              <a:rPr lang="ka-GE" sz="1800" b="1" dirty="0">
                <a:solidFill>
                  <a:srgbClr val="002060"/>
                </a:solidFill>
              </a:rPr>
              <a:t>ფანჯრის შიგთავსი. </a:t>
            </a:r>
            <a:r>
              <a:rPr lang="ka-GE" sz="1800" dirty="0">
                <a:solidFill>
                  <a:srgbClr val="002060"/>
                </a:solidFill>
              </a:rPr>
              <a:t>ოპერაციული სისტემა </a:t>
            </a:r>
            <a:r>
              <a:rPr lang="en-US" sz="1800" dirty="0">
                <a:solidFill>
                  <a:srgbClr val="002060"/>
                </a:solidFill>
              </a:rPr>
              <a:t>Windows 10, </a:t>
            </a:r>
            <a:r>
              <a:rPr lang="ka-GE" sz="1800" dirty="0">
                <a:solidFill>
                  <a:srgbClr val="002060"/>
                </a:solidFill>
              </a:rPr>
              <a:t>როგორც მისი წინამორბედი მაიკროსოფტის </a:t>
            </a:r>
            <a:r>
              <a:rPr lang="en-US" sz="1800" dirty="0">
                <a:solidFill>
                  <a:srgbClr val="002060"/>
                </a:solidFill>
              </a:rPr>
              <a:t>Windows-</a:t>
            </a:r>
            <a:r>
              <a:rPr lang="ka-GE" sz="1800" dirty="0">
                <a:solidFill>
                  <a:srgbClr val="002060"/>
                </a:solidFill>
              </a:rPr>
              <a:t>ის ოპერაციული სისტემები, მომხმარებელთან ურთიერთობს ფანჯრების საშუალებით. იგი წარმოადგენს ოპერაციული სისტემის მთავარ კომპონენტს. იმდენად მთავარს, რომ მისი სახელი დაერქვა ოპერაციულ სისტემას. ნებისმიერი საქაღალდე, ნებისმიერი პროგრამა იხსნება ფანჯრის ფორმით. შეგვიძლია გავხსნათ იმდენი ფანჯარა, რამდენიც გვსურს, გავხსნათ საქაღალდე მაუსის მარცხენა  ღილაკზე ორჯერ დაწკაპუნებით. ფანჯრებთან მუშაობის წესი სტანდარტულია: ანუ, ისეთივეა, როგორც წინა ოპერაციულ სისტემებში. მაგალითად, ფანჯრის გადიდება, დაპატარავება, ჩაკეცვა, დახურვა, გადაადგილება, მაუსით ჩარჩოზე მოკიდებით დაპატარავება ან გაზრდა. თუმცა, ახალ ოპერაციულ სისტემას დამატებული აქვს ახალი ფუნქციები და შესაძლებლობები, რომლებსაც ეხლავე განვიხილავთ.</a:t>
            </a:r>
          </a:p>
        </p:txBody>
      </p:sp>
    </p:spTree>
    <p:extLst>
      <p:ext uri="{BB962C8B-B14F-4D97-AF65-F5344CB8AC3E}">
        <p14:creationId xmlns:p14="http://schemas.microsoft.com/office/powerpoint/2010/main" val="32956827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 Explorer in Windows 10 - Instructions and Video Lesson">
            <a:extLst>
              <a:ext uri="{FF2B5EF4-FFF2-40B4-BE49-F238E27FC236}">
                <a16:creationId xmlns:a16="http://schemas.microsoft.com/office/drawing/2014/main" id="{543562AD-E539-4EF3-844A-869C9CA8F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28303"/>
            <a:ext cx="8000008" cy="4801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3862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333500"/>
            <a:ext cx="7696200" cy="4191000"/>
          </a:xfrm>
        </p:spPr>
        <p:txBody>
          <a:bodyPr>
            <a:noAutofit/>
          </a:bodyPr>
          <a:lstStyle/>
          <a:p>
            <a:pPr marL="0" indent="0" algn="just">
              <a:lnSpc>
                <a:spcPct val="130000"/>
              </a:lnSpc>
              <a:spcBef>
                <a:spcPts val="0"/>
              </a:spcBef>
              <a:buNone/>
            </a:pPr>
            <a:r>
              <a:rPr lang="ka-GE" sz="1800" b="1" dirty="0">
                <a:solidFill>
                  <a:srgbClr val="002060"/>
                </a:solidFill>
              </a:rPr>
              <a:t>სწრაფი წვდომის პანელი</a:t>
            </a:r>
            <a:r>
              <a:rPr lang="en-US" sz="1800" b="1" dirty="0">
                <a:solidFill>
                  <a:srgbClr val="002060"/>
                </a:solidFill>
              </a:rPr>
              <a:t> (Quick Access Bar).</a:t>
            </a:r>
            <a:r>
              <a:rPr lang="ka-GE" sz="1800" dirty="0">
                <a:solidFill>
                  <a:srgbClr val="002060"/>
                </a:solidFill>
              </a:rPr>
              <a:t> მაგალითად, ფანჯრის ზემოთ მარცხენა კუთხეში გამოტანილია </a:t>
            </a:r>
            <a:r>
              <a:rPr lang="en-US" sz="1800" dirty="0">
                <a:solidFill>
                  <a:srgbClr val="002060"/>
                </a:solidFill>
              </a:rPr>
              <a:t>MS Word-</a:t>
            </a:r>
            <a:r>
              <a:rPr lang="ka-GE" sz="1800" dirty="0">
                <a:solidFill>
                  <a:srgbClr val="002060"/>
                </a:solidFill>
              </a:rPr>
              <a:t>ის მსგავსი სწრაფი წვდომის პანელი, საიდანაც შეგვიძლია ფანჯარაში მონიშნული ნებისმიერი ობიექტის თვისებების ნახვა. იმ შემთხვევაში თუ ობიექტი მონიშნული არ არის, გამოდის კომპიუტერის პარამეტრები. შეგვიძლია შევქმნათ საქაღალდე და ამ სტანდარტული ორი ფუნქციის გარდა შეგვიძლია დავამატოთ ჩვენთვის სასურველი ღილაკები: ბოლოს შესრულებული ოპერაციის გაუქმება, აღდგენა, მონიშნული ობიექტის წაშლა, ობიექტისათვის სახელის გადარქმევა, შეგვიძლია სწრაფი წვდომის პანელი ჩამოვიტანოთ ლენტის ქვემოთ ან, პირიქით, დავაბრუნოთ ძველ ადგილას, და, ბოლოს, დავფაროთ ლენტი ან, პირიქით, გამოვაჩინოთ იგი.</a:t>
            </a:r>
          </a:p>
        </p:txBody>
      </p:sp>
    </p:spTree>
    <p:extLst>
      <p:ext uri="{BB962C8B-B14F-4D97-AF65-F5344CB8AC3E}">
        <p14:creationId xmlns:p14="http://schemas.microsoft.com/office/powerpoint/2010/main" val="13522275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200400"/>
            <a:ext cx="7696200" cy="1828800"/>
          </a:xfrm>
        </p:spPr>
        <p:txBody>
          <a:bodyPr>
            <a:noAutofit/>
          </a:bodyPr>
          <a:lstStyle/>
          <a:p>
            <a:pPr marL="0" indent="0" algn="just">
              <a:lnSpc>
                <a:spcPct val="130000"/>
              </a:lnSpc>
              <a:spcBef>
                <a:spcPts val="0"/>
              </a:spcBef>
              <a:buNone/>
            </a:pPr>
            <a:r>
              <a:rPr lang="ka-GE" sz="1600" dirty="0">
                <a:solidFill>
                  <a:srgbClr val="002060"/>
                </a:solidFill>
              </a:rPr>
              <a:t>სწრაფი წვდომის პანელის ქვემოთ მოცემულია ოთხი ჩანართი, რომლებშიც შესასრულებელი ბრძანებების ღილაკები დაჯგუფებულია გარკვეული კატეგორიების მიხედვით. ჩანართი</a:t>
            </a:r>
            <a:r>
              <a:rPr lang="ka-GE" sz="1600" b="1" dirty="0">
                <a:solidFill>
                  <a:srgbClr val="002060"/>
                </a:solidFill>
              </a:rPr>
              <a:t> </a:t>
            </a:r>
            <a:r>
              <a:rPr lang="en-US" sz="1600" b="1" dirty="0">
                <a:solidFill>
                  <a:srgbClr val="002060"/>
                </a:solidFill>
              </a:rPr>
              <a:t>File </a:t>
            </a:r>
            <a:r>
              <a:rPr lang="ka-GE" sz="1600" dirty="0">
                <a:solidFill>
                  <a:srgbClr val="002060"/>
                </a:solidFill>
              </a:rPr>
              <a:t>გვიჩვენებს ყველა იმ საქაღალდეს, რომლებიც გამოყენებულია ბოლოს და გვაძლევს მათზე სწრაფი გადასვლის საშუალებას. </a:t>
            </a:r>
            <a:r>
              <a:rPr lang="en-US" sz="1600" b="1" dirty="0">
                <a:solidFill>
                  <a:srgbClr val="002060"/>
                </a:solidFill>
              </a:rPr>
              <a:t>Open New Window </a:t>
            </a:r>
            <a:r>
              <a:rPr lang="ka-GE" sz="1600" dirty="0">
                <a:solidFill>
                  <a:srgbClr val="002060"/>
                </a:solidFill>
              </a:rPr>
              <a:t>გამოიყენება ახალი ფანჯრის გასახსნელად, რომელიც შეიძლება, მაგალითად, დაგვჭირდეს სხვა საქაღალდის გახსნისათვის. პროგრამული კონსოლი </a:t>
            </a:r>
            <a:r>
              <a:rPr lang="en-US" sz="1600" b="1" dirty="0">
                <a:solidFill>
                  <a:srgbClr val="002060"/>
                </a:solidFill>
              </a:rPr>
              <a:t>Open command prompt </a:t>
            </a:r>
            <a:r>
              <a:rPr lang="ka-GE" sz="1600" dirty="0">
                <a:solidFill>
                  <a:srgbClr val="002060"/>
                </a:solidFill>
              </a:rPr>
              <a:t>გათვალისწინებულია ოპერაციული სისტემის ბრძანებების შესატანად და შესასრულებლად. არც ერთი მათგანი არ არის საჭირო სტანდარტული მოხმარებისათვის, ამიტომ მათ არ განვიხილავთ. </a:t>
            </a:r>
            <a:r>
              <a:rPr lang="en-US" sz="1600" b="1" dirty="0">
                <a:solidFill>
                  <a:srgbClr val="002060"/>
                </a:solidFill>
              </a:rPr>
              <a:t>Folder Options </a:t>
            </a:r>
            <a:r>
              <a:rPr lang="en-US" sz="1600" dirty="0">
                <a:solidFill>
                  <a:srgbClr val="002060"/>
                </a:solidFill>
              </a:rPr>
              <a:t>- </a:t>
            </a:r>
            <a:r>
              <a:rPr lang="ka-GE" sz="1600" dirty="0">
                <a:solidFill>
                  <a:srgbClr val="002060"/>
                </a:solidFill>
              </a:rPr>
              <a:t>საქაღალდისა და ძებნის პარამეტრების შეცვლა, </a:t>
            </a:r>
            <a:r>
              <a:rPr lang="en-US" sz="1600" b="1" dirty="0">
                <a:solidFill>
                  <a:srgbClr val="002060"/>
                </a:solidFill>
              </a:rPr>
              <a:t>Help </a:t>
            </a:r>
            <a:r>
              <a:rPr lang="en-US" sz="1600" dirty="0">
                <a:solidFill>
                  <a:srgbClr val="002060"/>
                </a:solidFill>
              </a:rPr>
              <a:t>- </a:t>
            </a:r>
            <a:r>
              <a:rPr lang="ka-GE" sz="1600" dirty="0">
                <a:solidFill>
                  <a:srgbClr val="002060"/>
                </a:solidFill>
              </a:rPr>
              <a:t>დახმარება და </a:t>
            </a:r>
            <a:r>
              <a:rPr lang="en-US" sz="1600" b="1" dirty="0">
                <a:solidFill>
                  <a:srgbClr val="002060"/>
                </a:solidFill>
              </a:rPr>
              <a:t>Close</a:t>
            </a:r>
            <a:r>
              <a:rPr lang="en-US" sz="1600" dirty="0">
                <a:solidFill>
                  <a:srgbClr val="002060"/>
                </a:solidFill>
              </a:rPr>
              <a:t> - </a:t>
            </a:r>
            <a:r>
              <a:rPr lang="ka-GE" sz="1600" dirty="0">
                <a:solidFill>
                  <a:srgbClr val="002060"/>
                </a:solidFill>
              </a:rPr>
              <a:t>ფანჯრის დახურვა.</a:t>
            </a:r>
            <a:endParaRPr lang="en-US" sz="1600" dirty="0">
              <a:solidFill>
                <a:srgbClr val="002060"/>
              </a:solidFill>
            </a:endParaRPr>
          </a:p>
        </p:txBody>
      </p:sp>
      <p:pic>
        <p:nvPicPr>
          <p:cNvPr id="4" name="Picture 3">
            <a:extLst>
              <a:ext uri="{FF2B5EF4-FFF2-40B4-BE49-F238E27FC236}">
                <a16:creationId xmlns:a16="http://schemas.microsoft.com/office/drawing/2014/main" id="{0533AEA2-4A59-4AEC-AE6A-D597867E8F5B}"/>
              </a:ext>
            </a:extLst>
          </p:cNvPr>
          <p:cNvPicPr>
            <a:picLocks noChangeAspect="1"/>
          </p:cNvPicPr>
          <p:nvPr/>
        </p:nvPicPr>
        <p:blipFill>
          <a:blip r:embed="rId2"/>
          <a:stretch>
            <a:fillRect/>
          </a:stretch>
        </p:blipFill>
        <p:spPr>
          <a:xfrm>
            <a:off x="1905000" y="152400"/>
            <a:ext cx="4944285" cy="2932430"/>
          </a:xfrm>
          <a:prstGeom prst="rect">
            <a:avLst/>
          </a:prstGeom>
        </p:spPr>
      </p:pic>
    </p:spTree>
    <p:extLst>
      <p:ext uri="{BB962C8B-B14F-4D97-AF65-F5344CB8AC3E}">
        <p14:creationId xmlns:p14="http://schemas.microsoft.com/office/powerpoint/2010/main" val="9429190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417701"/>
            <a:ext cx="7696200" cy="1828800"/>
          </a:xfrm>
        </p:spPr>
        <p:txBody>
          <a:bodyPr>
            <a:normAutofit fontScale="85000" lnSpcReduction="10000"/>
          </a:bodyPr>
          <a:lstStyle/>
          <a:p>
            <a:pPr marL="0" indent="0" algn="just">
              <a:lnSpc>
                <a:spcPct val="140000"/>
              </a:lnSpc>
              <a:spcBef>
                <a:spcPts val="0"/>
              </a:spcBef>
              <a:buNone/>
            </a:pPr>
            <a:r>
              <a:rPr lang="ka-GE" sz="2000" dirty="0">
                <a:solidFill>
                  <a:srgbClr val="002060"/>
                </a:solidFill>
              </a:rPr>
              <a:t>ჩანართში </a:t>
            </a:r>
            <a:r>
              <a:rPr lang="en-US" sz="2000" b="1" dirty="0">
                <a:solidFill>
                  <a:srgbClr val="002060"/>
                </a:solidFill>
              </a:rPr>
              <a:t>Home </a:t>
            </a:r>
            <a:r>
              <a:rPr lang="ka-GE" sz="2000" dirty="0">
                <a:solidFill>
                  <a:srgbClr val="002060"/>
                </a:solidFill>
              </a:rPr>
              <a:t>მოცემულია ძირითადად გამოყენებული ღილაკები - მაგალითად, ღილაკები ფაილის ან საქაღალდის კოპირებისა ან ჩასმისათვის, წაშლა, სახელის გადარქმევა, საქაღალდის შექმნა, თვისებები და ფანჯარაში არსებული ობიექტების მონიშვნის ფუნქციები - მაგალითად, ყველა მათგანის მონიშვნა, ან უბრალოდ მონიშვნის გაუქმება.</a:t>
            </a:r>
            <a:endParaRPr lang="en-US" sz="2000" dirty="0">
              <a:solidFill>
                <a:srgbClr val="002060"/>
              </a:solidFill>
            </a:endParaRPr>
          </a:p>
        </p:txBody>
      </p:sp>
      <p:pic>
        <p:nvPicPr>
          <p:cNvPr id="4" name="Picture 3">
            <a:extLst>
              <a:ext uri="{FF2B5EF4-FFF2-40B4-BE49-F238E27FC236}">
                <a16:creationId xmlns:a16="http://schemas.microsoft.com/office/drawing/2014/main" id="{9FE44B0E-D6E2-4D1C-B832-372F7432238F}"/>
              </a:ext>
            </a:extLst>
          </p:cNvPr>
          <p:cNvPicPr>
            <a:picLocks noChangeAspect="1"/>
          </p:cNvPicPr>
          <p:nvPr/>
        </p:nvPicPr>
        <p:blipFill>
          <a:blip r:embed="rId2"/>
          <a:stretch>
            <a:fillRect/>
          </a:stretch>
        </p:blipFill>
        <p:spPr>
          <a:xfrm>
            <a:off x="304800" y="533400"/>
            <a:ext cx="6538870" cy="762000"/>
          </a:xfrm>
          <a:prstGeom prst="rect">
            <a:avLst/>
          </a:prstGeom>
        </p:spPr>
      </p:pic>
      <p:pic>
        <p:nvPicPr>
          <p:cNvPr id="5" name="Picture 4">
            <a:extLst>
              <a:ext uri="{FF2B5EF4-FFF2-40B4-BE49-F238E27FC236}">
                <a16:creationId xmlns:a16="http://schemas.microsoft.com/office/drawing/2014/main" id="{FA1081E0-8E8C-47E1-A6E7-999E8F74DF7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8328" y="3672459"/>
            <a:ext cx="6120765" cy="817245"/>
          </a:xfrm>
          <a:prstGeom prst="rect">
            <a:avLst/>
          </a:prstGeom>
          <a:noFill/>
        </p:spPr>
      </p:pic>
      <p:sp>
        <p:nvSpPr>
          <p:cNvPr id="7" name="Content Placeholder 2">
            <a:extLst>
              <a:ext uri="{FF2B5EF4-FFF2-40B4-BE49-F238E27FC236}">
                <a16:creationId xmlns:a16="http://schemas.microsoft.com/office/drawing/2014/main" id="{41302C99-953C-4523-ACBB-D7A73B31F221}"/>
              </a:ext>
            </a:extLst>
          </p:cNvPr>
          <p:cNvSpPr txBox="1">
            <a:spLocks/>
          </p:cNvSpPr>
          <p:nvPr/>
        </p:nvSpPr>
        <p:spPr>
          <a:xfrm>
            <a:off x="304800" y="4495800"/>
            <a:ext cx="7696200" cy="182880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lgn="just">
              <a:lnSpc>
                <a:spcPct val="140000"/>
              </a:lnSpc>
              <a:spcBef>
                <a:spcPts val="0"/>
              </a:spcBef>
              <a:buNone/>
            </a:pPr>
            <a:r>
              <a:rPr lang="ka-GE" sz="2000" dirty="0">
                <a:solidFill>
                  <a:srgbClr val="002060"/>
                </a:solidFill>
              </a:rPr>
              <a:t>ჩანართი </a:t>
            </a:r>
            <a:r>
              <a:rPr lang="en-US" sz="2000" b="1" dirty="0">
                <a:solidFill>
                  <a:srgbClr val="002060"/>
                </a:solidFill>
              </a:rPr>
              <a:t>Share</a:t>
            </a:r>
            <a:r>
              <a:rPr lang="en-US" sz="2000" dirty="0">
                <a:solidFill>
                  <a:srgbClr val="002060"/>
                </a:solidFill>
              </a:rPr>
              <a:t> </a:t>
            </a:r>
            <a:r>
              <a:rPr lang="ka-GE" sz="2000" dirty="0">
                <a:solidFill>
                  <a:srgbClr val="002060"/>
                </a:solidFill>
              </a:rPr>
              <a:t>გვაძლევს ობიექტების ღრუბლოვან სერვისებში გაზიარების ან ელ. ფოსტით გაგზავნის საშუალებას. შეგვიძლია დავაარქივოთ ობიექტი, შეგვიძლია ჩავწეროთ ობიქტი დისკზე ან დავბეჭდოთ პრინტერზე.</a:t>
            </a:r>
            <a:endParaRPr lang="en-US" sz="2000" dirty="0">
              <a:solidFill>
                <a:srgbClr val="002060"/>
              </a:solidFill>
            </a:endParaRPr>
          </a:p>
        </p:txBody>
      </p:sp>
    </p:spTree>
    <p:extLst>
      <p:ext uri="{BB962C8B-B14F-4D97-AF65-F5344CB8AC3E}">
        <p14:creationId xmlns:p14="http://schemas.microsoft.com/office/powerpoint/2010/main" val="16701535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77653" y="1242250"/>
            <a:ext cx="7696200" cy="5539550"/>
          </a:xfrm>
        </p:spPr>
        <p:txBody>
          <a:bodyPr>
            <a:normAutofit fontScale="92500" lnSpcReduction="20000"/>
          </a:bodyPr>
          <a:lstStyle/>
          <a:p>
            <a:pPr marL="0" indent="0" algn="just">
              <a:lnSpc>
                <a:spcPct val="140000"/>
              </a:lnSpc>
              <a:spcBef>
                <a:spcPts val="0"/>
              </a:spcBef>
              <a:buNone/>
            </a:pPr>
            <a:r>
              <a:rPr lang="ka-GE" sz="2000" dirty="0">
                <a:solidFill>
                  <a:srgbClr val="002060"/>
                </a:solidFill>
              </a:rPr>
              <a:t>ჩანართი </a:t>
            </a:r>
            <a:r>
              <a:rPr lang="en-US" sz="2000" b="1" dirty="0">
                <a:solidFill>
                  <a:srgbClr val="002060"/>
                </a:solidFill>
              </a:rPr>
              <a:t>View </a:t>
            </a:r>
            <a:r>
              <a:rPr lang="ka-GE" sz="2000" dirty="0">
                <a:solidFill>
                  <a:srgbClr val="002060"/>
                </a:solidFill>
              </a:rPr>
              <a:t>გვაძლევს საშუალებას დავფაროთ ან გამოვიტანოთ ნავიგაციის პანელი, გამოვიტანოთ ან დავფაროთ შიგთავსის დათვალიერების პანელი მარჯვენა მხარეს, ჩვენი შეხედულებისამებრ შევცვალოთ ობიექტების ხედი, დავალაგოთ ისინი გარკვეული პარამეტრების მიხედვით - მაგალითად, სახელის, ზომის, ტიპის ან შექმნის თარიღის მიხედვით, გამოვაჩინოთ ან დავფაროთ ფარული საქაღალდეები და ფაილები. ასევე შეგვიძლია ავირჩიოთ ჩვენთვის სასურველი ობიექტი და დავფაროთ იგი. ამ დროს ობიექტები არ იშლება, ისინი მაინც არსებობს, მათ გამოსაჩენად საკმარისია გამოვიტანოთ  ფარული ობიექტები, მოვნიშნოთ სასურველი და გამოვრთოთ დაფარვის ფუნქცია.</a:t>
            </a:r>
            <a:endParaRPr lang="en-US" sz="2000" dirty="0">
              <a:solidFill>
                <a:srgbClr val="002060"/>
              </a:solidFill>
            </a:endParaRPr>
          </a:p>
          <a:p>
            <a:pPr marL="0" indent="0" algn="just">
              <a:lnSpc>
                <a:spcPct val="140000"/>
              </a:lnSpc>
              <a:spcBef>
                <a:spcPts val="0"/>
              </a:spcBef>
              <a:buNone/>
            </a:pPr>
            <a:r>
              <a:rPr lang="ka-GE" sz="2000" b="1" dirty="0">
                <a:solidFill>
                  <a:srgbClr val="002060"/>
                </a:solidFill>
              </a:rPr>
              <a:t>მისამართის ველში </a:t>
            </a:r>
            <a:r>
              <a:rPr lang="ka-GE" sz="2000" dirty="0">
                <a:solidFill>
                  <a:srgbClr val="002060"/>
                </a:solidFill>
              </a:rPr>
              <a:t>ჩვენ შეგვიძლია ვიხილოთ მონიშნული ობიექტის მისამართი და ასევე ძებნის ველი, რომელიც საშუალებას გვაძლევს მოვძებნოთ კონკრეტული ფაილი ან საქაღალდე დასახელების ან დასახელების ნაწილის მიხედვით.</a:t>
            </a:r>
            <a:endParaRPr lang="en-US" sz="2000" dirty="0">
              <a:solidFill>
                <a:srgbClr val="002060"/>
              </a:solidFill>
            </a:endParaRPr>
          </a:p>
        </p:txBody>
      </p:sp>
      <p:pic>
        <p:nvPicPr>
          <p:cNvPr id="2" name="Picture 1">
            <a:extLst>
              <a:ext uri="{FF2B5EF4-FFF2-40B4-BE49-F238E27FC236}">
                <a16:creationId xmlns:a16="http://schemas.microsoft.com/office/drawing/2014/main" id="{726E4BB2-BFB6-422F-8761-F67E17FB4A7B}"/>
              </a:ext>
            </a:extLst>
          </p:cNvPr>
          <p:cNvPicPr>
            <a:picLocks noChangeAspect="1"/>
          </p:cNvPicPr>
          <p:nvPr/>
        </p:nvPicPr>
        <p:blipFill>
          <a:blip r:embed="rId2"/>
          <a:stretch>
            <a:fillRect/>
          </a:stretch>
        </p:blipFill>
        <p:spPr>
          <a:xfrm>
            <a:off x="338327" y="333318"/>
            <a:ext cx="7669053" cy="809681"/>
          </a:xfrm>
          <a:prstGeom prst="rect">
            <a:avLst/>
          </a:prstGeom>
        </p:spPr>
      </p:pic>
    </p:spTree>
    <p:extLst>
      <p:ext uri="{BB962C8B-B14F-4D97-AF65-F5344CB8AC3E}">
        <p14:creationId xmlns:p14="http://schemas.microsoft.com/office/powerpoint/2010/main" val="13316385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343400"/>
            <a:ext cx="7696200" cy="2362200"/>
          </a:xfrm>
        </p:spPr>
        <p:txBody>
          <a:bodyPr>
            <a:normAutofit fontScale="85000" lnSpcReduction="10000"/>
          </a:bodyPr>
          <a:lstStyle/>
          <a:p>
            <a:pPr marL="0" indent="0" algn="just">
              <a:lnSpc>
                <a:spcPct val="130000"/>
              </a:lnSpc>
              <a:spcBef>
                <a:spcPts val="0"/>
              </a:spcBef>
              <a:buNone/>
            </a:pPr>
            <a:r>
              <a:rPr lang="en-US" sz="2000" b="1" dirty="0">
                <a:solidFill>
                  <a:srgbClr val="002060"/>
                </a:solidFill>
              </a:rPr>
              <a:t>System </a:t>
            </a:r>
            <a:r>
              <a:rPr lang="en-US" sz="2000" dirty="0">
                <a:solidFill>
                  <a:srgbClr val="002060"/>
                </a:solidFill>
              </a:rPr>
              <a:t>(</a:t>
            </a:r>
            <a:r>
              <a:rPr lang="ka-GE" sz="2000" dirty="0">
                <a:solidFill>
                  <a:srgbClr val="002060"/>
                </a:solidFill>
              </a:rPr>
              <a:t>სისტემა) ფანჯარაში ჩანს, რომელი ოპერაციული სისტემა გვიყენია, მოცემულია ინფორმაცია კომპიუტერის პროცესორის მოდელის შესახებ, ოპერატიული მეხსიერების მოცულობის შესახებ. ნაჩვენებია ოპერაციული სისტემის ტიპი - არსებობს 32-ბიტიანი და 64-ბიტიანი სისტემები: შედარებით თანამედროვე და რეკომენდირებულია 64-ბიტიანი სისტემის დაყენება. ქვემოთ მოცემულია კომპიუტერის სახელი, რომელიც გამოიყენება რამოდენიმე კომპიუტერის ერთიან ქსელში მიერთებისას </a:t>
            </a:r>
            <a:endParaRPr lang="en-US" sz="2000" dirty="0">
              <a:solidFill>
                <a:srgbClr val="002060"/>
              </a:solidFill>
            </a:endParaRPr>
          </a:p>
        </p:txBody>
      </p:sp>
      <p:pic>
        <p:nvPicPr>
          <p:cNvPr id="4" name="Picture 3">
            <a:extLst>
              <a:ext uri="{FF2B5EF4-FFF2-40B4-BE49-F238E27FC236}">
                <a16:creationId xmlns:a16="http://schemas.microsoft.com/office/drawing/2014/main" id="{1E090711-EB94-4FA2-A554-D0439CD1F940}"/>
              </a:ext>
            </a:extLst>
          </p:cNvPr>
          <p:cNvPicPr>
            <a:picLocks noChangeAspect="1"/>
          </p:cNvPicPr>
          <p:nvPr/>
        </p:nvPicPr>
        <p:blipFill>
          <a:blip r:embed="rId2"/>
          <a:stretch>
            <a:fillRect/>
          </a:stretch>
        </p:blipFill>
        <p:spPr>
          <a:xfrm>
            <a:off x="457200" y="304800"/>
            <a:ext cx="7374947" cy="3886200"/>
          </a:xfrm>
          <a:prstGeom prst="rect">
            <a:avLst/>
          </a:prstGeom>
        </p:spPr>
      </p:pic>
    </p:spTree>
    <p:extLst>
      <p:ext uri="{BB962C8B-B14F-4D97-AF65-F5344CB8AC3E}">
        <p14:creationId xmlns:p14="http://schemas.microsoft.com/office/powerpoint/2010/main" val="16250630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95300"/>
            <a:ext cx="7696200" cy="5867400"/>
          </a:xfrm>
        </p:spPr>
        <p:txBody>
          <a:bodyPr>
            <a:noAutofit/>
          </a:bodyPr>
          <a:lstStyle/>
          <a:p>
            <a:pPr marL="0" indent="0" algn="just">
              <a:lnSpc>
                <a:spcPct val="130000"/>
              </a:lnSpc>
              <a:spcBef>
                <a:spcPts val="0"/>
              </a:spcBef>
              <a:buNone/>
            </a:pPr>
            <a:r>
              <a:rPr lang="ka-GE" sz="1800" dirty="0">
                <a:solidFill>
                  <a:srgbClr val="002060"/>
                </a:solidFill>
              </a:rPr>
              <a:t>ზემოთ ჩამოთვლილი მონაცემების სანახავად საჭიროა მივიტანოთ მაუსი  </a:t>
            </a:r>
            <a:r>
              <a:rPr lang="en-US" sz="1800" b="1" dirty="0">
                <a:solidFill>
                  <a:srgbClr val="002060"/>
                </a:solidFill>
              </a:rPr>
              <a:t>Start</a:t>
            </a:r>
            <a:r>
              <a:rPr lang="en-US" sz="1800" dirty="0">
                <a:solidFill>
                  <a:srgbClr val="002060"/>
                </a:solidFill>
              </a:rPr>
              <a:t> </a:t>
            </a:r>
            <a:r>
              <a:rPr lang="ka-GE" sz="1800" dirty="0">
                <a:solidFill>
                  <a:srgbClr val="002060"/>
                </a:solidFill>
              </a:rPr>
              <a:t>ღილაკთან, დავაწკაპუნოთ მაუსის მარჯვენა ღილაკს და გამოსულ კონტექსტურ მენიუში ავირჩიოთ პუნქტი </a:t>
            </a:r>
            <a:r>
              <a:rPr lang="en-US" sz="1800" b="1" dirty="0">
                <a:solidFill>
                  <a:srgbClr val="002060"/>
                </a:solidFill>
              </a:rPr>
              <a:t>System</a:t>
            </a:r>
            <a:r>
              <a:rPr lang="en-US" sz="1800" dirty="0">
                <a:solidFill>
                  <a:srgbClr val="002060"/>
                </a:solidFill>
              </a:rPr>
              <a:t>. </a:t>
            </a:r>
            <a:r>
              <a:rPr lang="ka-GE" sz="1800" dirty="0">
                <a:solidFill>
                  <a:srgbClr val="002060"/>
                </a:solidFill>
              </a:rPr>
              <a:t>სანამ გავაგრძელებდეთ, აღვნიშნოთ, რომ ეს კონტექსტური მენიუ გამოიყენება კომპიუტერის შესახებ ინფორმაციის მისაღებად და მისი პარამეტრების სამართავად, მასშია თავმოყრილი მომხმარებლებისათვის საჭირო პარამეტრების მართვის ძირითადი ფუნქციები. აქვე საჭიროა აღინიშნოს ისიც, რომ </a:t>
            </a:r>
            <a:r>
              <a:rPr lang="en-US" sz="1800" dirty="0">
                <a:solidFill>
                  <a:srgbClr val="002060"/>
                </a:solidFill>
              </a:rPr>
              <a:t>Windows-</a:t>
            </a:r>
            <a:r>
              <a:rPr lang="ka-GE" sz="1800" dirty="0">
                <a:solidFill>
                  <a:srgbClr val="002060"/>
                </a:solidFill>
              </a:rPr>
              <a:t>ის ოპერაციული სისტემისთვის დამახასიათებელია ერთი და იგივე მოქმედების რამოდენიმე სხვადასხვა გზით შესრულების შესაძლებლობა. არც ერთი გზა არ ითვლება შეცდომად და მისი გამოყენება დამოკიდებულია მხოლოდ მომხმარებლის სურვილზე და ჩვევაზე.</a:t>
            </a:r>
            <a:endParaRPr lang="en-US" sz="1800" dirty="0">
              <a:solidFill>
                <a:srgbClr val="002060"/>
              </a:solidFill>
            </a:endParaRPr>
          </a:p>
          <a:p>
            <a:pPr marL="0" indent="0" algn="just">
              <a:lnSpc>
                <a:spcPct val="130000"/>
              </a:lnSpc>
              <a:spcBef>
                <a:spcPts val="0"/>
              </a:spcBef>
              <a:buNone/>
            </a:pPr>
            <a:r>
              <a:rPr lang="ka-GE" sz="1800" dirty="0">
                <a:solidFill>
                  <a:srgbClr val="002060"/>
                </a:solidFill>
              </a:rPr>
              <a:t>აღნიშნული ფანჯრის გაშვება შესაძლებელია აგრეთვე ძებნის ველიდან, ღილაკიდან </a:t>
            </a:r>
            <a:r>
              <a:rPr lang="en-US" sz="1800" b="1" dirty="0">
                <a:solidFill>
                  <a:srgbClr val="002060"/>
                </a:solidFill>
              </a:rPr>
              <a:t>This PC </a:t>
            </a:r>
            <a:r>
              <a:rPr lang="ka-GE" sz="1800" dirty="0">
                <a:solidFill>
                  <a:srgbClr val="002060"/>
                </a:solidFill>
              </a:rPr>
              <a:t>და ასე შემდეგ.</a:t>
            </a:r>
            <a:endParaRPr lang="en-US" sz="1800" dirty="0">
              <a:solidFill>
                <a:srgbClr val="002060"/>
              </a:solidFill>
            </a:endParaRPr>
          </a:p>
        </p:txBody>
      </p:sp>
    </p:spTree>
    <p:extLst>
      <p:ext uri="{BB962C8B-B14F-4D97-AF65-F5344CB8AC3E}">
        <p14:creationId xmlns:p14="http://schemas.microsoft.com/office/powerpoint/2010/main" val="33352959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76600" y="609600"/>
            <a:ext cx="4724400" cy="6019800"/>
          </a:xfrm>
        </p:spPr>
        <p:txBody>
          <a:bodyPr>
            <a:normAutofit fontScale="77500" lnSpcReduction="20000"/>
          </a:bodyPr>
          <a:lstStyle/>
          <a:p>
            <a:pPr marL="0" indent="0" algn="just">
              <a:lnSpc>
                <a:spcPct val="130000"/>
              </a:lnSpc>
              <a:spcBef>
                <a:spcPts val="0"/>
              </a:spcBef>
              <a:buNone/>
            </a:pPr>
            <a:r>
              <a:rPr lang="ka-GE" sz="2000" b="1" dirty="0">
                <a:solidFill>
                  <a:srgbClr val="002060"/>
                </a:solidFill>
              </a:rPr>
              <a:t>შეტყობინებების ცენტრი (</a:t>
            </a:r>
            <a:r>
              <a:rPr lang="en-US" sz="2000" b="1" dirty="0">
                <a:solidFill>
                  <a:srgbClr val="002060"/>
                </a:solidFill>
              </a:rPr>
              <a:t>Action Center). </a:t>
            </a:r>
            <a:r>
              <a:rPr lang="ka-GE" sz="2000" dirty="0">
                <a:solidFill>
                  <a:srgbClr val="002060"/>
                </a:solidFill>
              </a:rPr>
              <a:t>შეტყობინებების ცენტრი არ წარმოადგენს სიახლეს </a:t>
            </a:r>
            <a:r>
              <a:rPr lang="en-US" sz="2000" dirty="0">
                <a:solidFill>
                  <a:srgbClr val="002060"/>
                </a:solidFill>
              </a:rPr>
              <a:t>Windows-</a:t>
            </a:r>
            <a:r>
              <a:rPr lang="ka-GE" sz="2000" dirty="0">
                <a:solidFill>
                  <a:srgbClr val="002060"/>
                </a:solidFill>
              </a:rPr>
              <a:t>ის ოპერაციული სისტემისათვის, რადგან იგი უკვე იქნა გამოყენებული </a:t>
            </a:r>
            <a:r>
              <a:rPr lang="en-US" sz="2000" dirty="0">
                <a:solidFill>
                  <a:srgbClr val="002060"/>
                </a:solidFill>
              </a:rPr>
              <a:t>Windows 8.1 </a:t>
            </a:r>
            <a:r>
              <a:rPr lang="ka-GE" sz="2000" dirty="0">
                <a:solidFill>
                  <a:srgbClr val="002060"/>
                </a:solidFill>
              </a:rPr>
              <a:t>ოპერაციულ სისტემაში. თუმცა განსხვავებული ფორმით და გაშვების მეთოდით. შეტყობინებების ცენტრის გასაშვებად საჭიროა დავაწკაპუნოთ ამოცანათა პანელის ბოლო ღილაკზე. გამოსულ მენიუში ზემოთ ნაწილში გამოტანილია ოპერაციული სისტემის ყველა შეტყობინება: ისინი შეიძლება დაკავშირებული იყოს ოპერაციული სისტემის განახლებასთან, ანტივირუსულ აქტივობასთან, სისტემურ შეცდომებთან და ასე შემდეგ. საჭიროა ყურადღებით გავეცნოთ მათ, მოთხოვნის შემთხვევაში შევასრულოთ მათში მითითებული მოქმედებები და ბოლოს წავშალოთ ისინი. აქვეა მოცემული არანაკლებ საჭირო და საინტერესო ღილაკები. განვიხილოთ აუცილებლად საჭირო ყველა მათგანი.</a:t>
            </a:r>
            <a:endParaRPr lang="en-US" sz="2000" dirty="0">
              <a:solidFill>
                <a:srgbClr val="002060"/>
              </a:solidFill>
            </a:endParaRPr>
          </a:p>
        </p:txBody>
      </p:sp>
      <p:pic>
        <p:nvPicPr>
          <p:cNvPr id="4" name="Picture 3">
            <a:extLst>
              <a:ext uri="{FF2B5EF4-FFF2-40B4-BE49-F238E27FC236}">
                <a16:creationId xmlns:a16="http://schemas.microsoft.com/office/drawing/2014/main" id="{E697A624-67D9-4ADE-BBC0-11AD2D445F08}"/>
              </a:ext>
            </a:extLst>
          </p:cNvPr>
          <p:cNvPicPr>
            <a:picLocks noChangeAspect="1"/>
          </p:cNvPicPr>
          <p:nvPr/>
        </p:nvPicPr>
        <p:blipFill>
          <a:blip r:embed="rId2"/>
          <a:stretch>
            <a:fillRect/>
          </a:stretch>
        </p:blipFill>
        <p:spPr>
          <a:xfrm>
            <a:off x="381000" y="609600"/>
            <a:ext cx="2739465" cy="5791200"/>
          </a:xfrm>
          <a:prstGeom prst="rect">
            <a:avLst/>
          </a:prstGeom>
        </p:spPr>
      </p:pic>
    </p:spTree>
    <p:extLst>
      <p:ext uri="{BB962C8B-B14F-4D97-AF65-F5344CB8AC3E}">
        <p14:creationId xmlns:p14="http://schemas.microsoft.com/office/powerpoint/2010/main" val="867054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228600"/>
            <a:ext cx="7696200" cy="6477000"/>
          </a:xfrm>
        </p:spPr>
        <p:txBody>
          <a:bodyPr>
            <a:noAutofit/>
          </a:bodyPr>
          <a:lstStyle/>
          <a:p>
            <a:pPr marL="0" indent="0" algn="just">
              <a:lnSpc>
                <a:spcPct val="130000"/>
              </a:lnSpc>
              <a:spcBef>
                <a:spcPts val="0"/>
              </a:spcBef>
              <a:buNone/>
            </a:pPr>
            <a:r>
              <a:rPr lang="en-US" sz="1600" b="1" dirty="0">
                <a:solidFill>
                  <a:srgbClr val="002060"/>
                </a:solidFill>
              </a:rPr>
              <a:t>Tablet mode </a:t>
            </a:r>
            <a:r>
              <a:rPr lang="en-US" sz="1600" dirty="0">
                <a:solidFill>
                  <a:srgbClr val="002060"/>
                </a:solidFill>
              </a:rPr>
              <a:t>- </a:t>
            </a:r>
            <a:r>
              <a:rPr lang="ka-GE" sz="1600" dirty="0">
                <a:solidFill>
                  <a:srgbClr val="002060"/>
                </a:solidFill>
              </a:rPr>
              <a:t>ღილაკი ოპერაციული სისტემის ინტერფეისის პლანშეტურ ინტერფეისზე გადასართავად და პირიკით. მისი ჩართვა სასურველია იმ შემთხვევაში თუ ოპერაციული სისტემა დაყენებული გაქვთ პლანშეტურ კომპიუტერზე. წინააღმდეგ შემთხვევაში მან შეიძლება შეგექმნათ გარკვეული დისკომფორტი. ამიტომ პერსონალური კომპიუტერის შემთხვევაში შეამოწმეთ იგი და თუ ჩართულია გამორთეთ.</a:t>
            </a:r>
          </a:p>
          <a:p>
            <a:pPr marL="0" indent="0" algn="just">
              <a:lnSpc>
                <a:spcPct val="130000"/>
              </a:lnSpc>
              <a:spcBef>
                <a:spcPts val="0"/>
              </a:spcBef>
              <a:buNone/>
            </a:pPr>
            <a:r>
              <a:rPr lang="en-US" sz="1600" b="1" dirty="0">
                <a:solidFill>
                  <a:srgbClr val="002060"/>
                </a:solidFill>
              </a:rPr>
              <a:t>Network (</a:t>
            </a:r>
            <a:r>
              <a:rPr lang="ka-GE" sz="1600" b="1" dirty="0">
                <a:solidFill>
                  <a:srgbClr val="002060"/>
                </a:solidFill>
              </a:rPr>
              <a:t>ქსელები) </a:t>
            </a:r>
            <a:r>
              <a:rPr lang="ka-GE" sz="1600" dirty="0">
                <a:solidFill>
                  <a:srgbClr val="002060"/>
                </a:solidFill>
              </a:rPr>
              <a:t>- აქ მოცემულია ინფორმაცია ინტერნეტ კავშირის შესახებ. კომპიუტერში უკაბელო ინტერნეტ კავშირის შემთხვევაში ზემოთ იქნება ჩამოთვლილი ყველა მისაწვდომი უკაბელო ქსელი (</a:t>
            </a:r>
            <a:r>
              <a:rPr lang="en-US" sz="1600" dirty="0">
                <a:solidFill>
                  <a:srgbClr val="002060"/>
                </a:solidFill>
              </a:rPr>
              <a:t>Wi-Fi). </a:t>
            </a:r>
          </a:p>
          <a:p>
            <a:pPr marL="0" indent="0" algn="just">
              <a:lnSpc>
                <a:spcPct val="130000"/>
              </a:lnSpc>
              <a:spcBef>
                <a:spcPts val="0"/>
              </a:spcBef>
              <a:buNone/>
            </a:pPr>
            <a:r>
              <a:rPr lang="en-US" sz="1600" b="1" dirty="0">
                <a:solidFill>
                  <a:srgbClr val="002060"/>
                </a:solidFill>
              </a:rPr>
              <a:t>Airplane mode </a:t>
            </a:r>
            <a:r>
              <a:rPr lang="en-US" sz="1600" dirty="0">
                <a:solidFill>
                  <a:srgbClr val="002060"/>
                </a:solidFill>
              </a:rPr>
              <a:t>- </a:t>
            </a:r>
            <a:r>
              <a:rPr lang="ka-GE" sz="1600" dirty="0">
                <a:solidFill>
                  <a:srgbClr val="002060"/>
                </a:solidFill>
              </a:rPr>
              <a:t>თიშავს კომპიუტერში არსებულ ნებისმიერ უკაბელო ინტერნეტის მოწყობილობას. ამ ღილაკის გამოყენება აუცილებელია თვითმფრინავში კომპიუტერით სარგებლობისას.</a:t>
            </a:r>
          </a:p>
          <a:p>
            <a:pPr marL="0" indent="0" algn="just">
              <a:lnSpc>
                <a:spcPct val="130000"/>
              </a:lnSpc>
              <a:spcBef>
                <a:spcPts val="0"/>
              </a:spcBef>
              <a:buNone/>
            </a:pPr>
            <a:r>
              <a:rPr lang="en-US" sz="1600" b="1" dirty="0">
                <a:solidFill>
                  <a:srgbClr val="002060"/>
                </a:solidFill>
              </a:rPr>
              <a:t>Note </a:t>
            </a:r>
            <a:r>
              <a:rPr lang="en-US" sz="1600" dirty="0">
                <a:solidFill>
                  <a:srgbClr val="002060"/>
                </a:solidFill>
              </a:rPr>
              <a:t>- </a:t>
            </a:r>
            <a:r>
              <a:rPr lang="ka-GE" sz="1600" dirty="0">
                <a:solidFill>
                  <a:srgbClr val="002060"/>
                </a:solidFill>
              </a:rPr>
              <a:t>გაუშვებს </a:t>
            </a:r>
            <a:r>
              <a:rPr lang="en-US" sz="1600" dirty="0">
                <a:solidFill>
                  <a:srgbClr val="002060"/>
                </a:solidFill>
              </a:rPr>
              <a:t>MS One Note-</a:t>
            </a:r>
            <a:r>
              <a:rPr lang="ka-GE" sz="1600" dirty="0">
                <a:solidFill>
                  <a:srgbClr val="002060"/>
                </a:solidFill>
              </a:rPr>
              <a:t>ის ფანჯარას, აქ შეგიძლიათ გააკეთოთ მონიშვნები, ჩანაწერები, რომლებიც შემდგომში იტვირთება კომპანიის სერვერზე, და ამის გამო მასზე ხელმისაწვდომობა გექნებათ ნებისმიერი კომპიუტერიდან.</a:t>
            </a:r>
          </a:p>
          <a:p>
            <a:pPr marL="0" indent="0" algn="just">
              <a:lnSpc>
                <a:spcPct val="130000"/>
              </a:lnSpc>
              <a:spcBef>
                <a:spcPts val="0"/>
              </a:spcBef>
              <a:buNone/>
            </a:pPr>
            <a:r>
              <a:rPr lang="en-US" sz="1600" b="1" dirty="0">
                <a:solidFill>
                  <a:srgbClr val="002060"/>
                </a:solidFill>
              </a:rPr>
              <a:t>Location</a:t>
            </a:r>
            <a:r>
              <a:rPr lang="en-US" sz="1600" dirty="0">
                <a:solidFill>
                  <a:srgbClr val="002060"/>
                </a:solidFill>
              </a:rPr>
              <a:t> - </a:t>
            </a:r>
            <a:r>
              <a:rPr lang="ka-GE" sz="1600" dirty="0">
                <a:solidFill>
                  <a:srgbClr val="002060"/>
                </a:solidFill>
              </a:rPr>
              <a:t>ოპერაციულ სისტემას საშუალებას აძლევს დაადგინოს თქვენი ადგილსამყოფელი და შემდგომში გამოიყენოს იგი სხვადასხვა სერვისებისათვის: მაგალითად საათის გასასწორებლად, ამინდის პროგნოზის გამოსაგზავნად, თქვენი ადგილმდებარეობის რუკაზე ჩვენებისათვის და ასე შემდეგ.</a:t>
            </a:r>
          </a:p>
        </p:txBody>
      </p:sp>
    </p:spTree>
    <p:extLst>
      <p:ext uri="{BB962C8B-B14F-4D97-AF65-F5344CB8AC3E}">
        <p14:creationId xmlns:p14="http://schemas.microsoft.com/office/powerpoint/2010/main" val="14185807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228600"/>
            <a:ext cx="7696200" cy="6477000"/>
          </a:xfrm>
        </p:spPr>
        <p:txBody>
          <a:bodyPr>
            <a:noAutofit/>
          </a:bodyPr>
          <a:lstStyle/>
          <a:p>
            <a:pPr marL="0" indent="0" algn="just">
              <a:lnSpc>
                <a:spcPct val="130000"/>
              </a:lnSpc>
              <a:spcBef>
                <a:spcPts val="0"/>
              </a:spcBef>
              <a:buNone/>
            </a:pPr>
            <a:r>
              <a:rPr lang="ka-GE" sz="1600" b="1" dirty="0">
                <a:solidFill>
                  <a:srgbClr val="002060"/>
                </a:solidFill>
              </a:rPr>
              <a:t>ეკრანის განათება </a:t>
            </a:r>
            <a:r>
              <a:rPr lang="ka-GE" sz="1600" dirty="0">
                <a:solidFill>
                  <a:srgbClr val="002060"/>
                </a:solidFill>
              </a:rPr>
              <a:t>- ეკრანის კომფორტული გამოყენებისათვის სასურველია არეგულიროთ მისი განათება დღის გარკვეული მონაკვეთების შესაბამისად, რათა თავიდან აიცილოთ თვალების გაღიზიანება და გადაღლა. პლანშეტური კომპიუტერის შემთხვევაში ეკრანის განათების დაწევა მოგცემთ საშუალებას უფრო დიდხანს გამოიყენოთ კომპიუტერი დატენვის გარეშე, ხოლო მისი აწევა საჭირო იქნება განათებულ გარემოში ეკრანზე ინფორმაციის დასანახად.</a:t>
            </a:r>
          </a:p>
          <a:p>
            <a:pPr marL="0" indent="0" algn="just">
              <a:lnSpc>
                <a:spcPct val="130000"/>
              </a:lnSpc>
              <a:spcBef>
                <a:spcPts val="0"/>
              </a:spcBef>
              <a:buNone/>
            </a:pPr>
            <a:r>
              <a:rPr lang="en-US" sz="1600" b="1" dirty="0" err="1">
                <a:solidFill>
                  <a:srgbClr val="002060"/>
                </a:solidFill>
              </a:rPr>
              <a:t>Queit</a:t>
            </a:r>
            <a:r>
              <a:rPr lang="en-US" sz="1600" b="1" dirty="0">
                <a:solidFill>
                  <a:srgbClr val="002060"/>
                </a:solidFill>
              </a:rPr>
              <a:t> hours </a:t>
            </a:r>
            <a:r>
              <a:rPr lang="en-US" sz="1600" dirty="0">
                <a:solidFill>
                  <a:srgbClr val="002060"/>
                </a:solidFill>
              </a:rPr>
              <a:t>- </a:t>
            </a:r>
            <a:r>
              <a:rPr lang="ka-GE" sz="1600" dirty="0">
                <a:solidFill>
                  <a:srgbClr val="002060"/>
                </a:solidFill>
              </a:rPr>
              <a:t>ამ ღილაკს გადაჰყავს ლეპტოპები და პლანშეტები ელექტროენერგიის მოხმარების დაზოგვის რეჟიმში.</a:t>
            </a:r>
          </a:p>
          <a:p>
            <a:pPr marL="0" indent="0" algn="just">
              <a:lnSpc>
                <a:spcPct val="130000"/>
              </a:lnSpc>
              <a:spcBef>
                <a:spcPts val="0"/>
              </a:spcBef>
              <a:buNone/>
            </a:pPr>
            <a:r>
              <a:rPr lang="en-US" sz="1600" b="1" dirty="0">
                <a:solidFill>
                  <a:srgbClr val="002060"/>
                </a:solidFill>
              </a:rPr>
              <a:t>Project</a:t>
            </a:r>
            <a:r>
              <a:rPr lang="en-US" sz="1600" dirty="0">
                <a:solidFill>
                  <a:srgbClr val="002060"/>
                </a:solidFill>
              </a:rPr>
              <a:t> - </a:t>
            </a:r>
            <a:r>
              <a:rPr lang="ka-GE" sz="1600" dirty="0">
                <a:solidFill>
                  <a:srgbClr val="002060"/>
                </a:solidFill>
              </a:rPr>
              <a:t>თუ გადაწყვეტთ თქვენს კომპიუტერს მიაერთოთ პროექტორი ან მეორე მონიტორი ეს ღილაკი დაგეხმარებათ სამუშაო მაგიდის გაზიარებაში. კერძოდ, სამუშაო მაგიდა გამოჩნდება მხოლოდ კომპიუტერის მონიტორზე; მოხდება სამუშაო მაგიდის დუბლირება, ანუ სამუშაო მაგიდა აისახება როგორც კომპიუტერზე, ისე პროექტორზე ან დამატებით მონიტორზე; მოხდება სამუშაო მაგიდის გაფართოება - ანუ კომპიუტერი ორ მიერთებულ მოწყობილობას აღიქვამს ერთ ეკრანად და შესაძლებლობა გექნებათ გადაანაწილოთ თქვენი პროგრამები ისე, რომ ჩანდეს მხოლოდ პროექტორზე და არ ჩანდეს მონიტორზე ან პირიქით; და, ბოლოს, ინფორმაცია გამოჩნდება მხოლოდ პროექტორზე ან დამატებით მონიტორზე.</a:t>
            </a:r>
          </a:p>
          <a:p>
            <a:pPr marL="0" indent="0" algn="just">
              <a:lnSpc>
                <a:spcPct val="130000"/>
              </a:lnSpc>
              <a:spcBef>
                <a:spcPts val="0"/>
              </a:spcBef>
              <a:buNone/>
            </a:pPr>
            <a:r>
              <a:rPr lang="en-US" sz="1600" b="1" dirty="0">
                <a:solidFill>
                  <a:srgbClr val="002060"/>
                </a:solidFill>
              </a:rPr>
              <a:t>Collapse</a:t>
            </a:r>
            <a:r>
              <a:rPr lang="en-US" sz="1600" dirty="0">
                <a:solidFill>
                  <a:srgbClr val="002060"/>
                </a:solidFill>
              </a:rPr>
              <a:t> - </a:t>
            </a:r>
            <a:r>
              <a:rPr lang="ka-GE" sz="1600" dirty="0">
                <a:solidFill>
                  <a:srgbClr val="002060"/>
                </a:solidFill>
              </a:rPr>
              <a:t>შეამცირებს ან გაზრდის გამოტანილი ღილაკების რაოდენობას.</a:t>
            </a:r>
          </a:p>
        </p:txBody>
      </p:sp>
    </p:spTree>
    <p:extLst>
      <p:ext uri="{BB962C8B-B14F-4D97-AF65-F5344CB8AC3E}">
        <p14:creationId xmlns:p14="http://schemas.microsoft.com/office/powerpoint/2010/main" val="31638402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962400"/>
            <a:ext cx="7696200" cy="2819400"/>
          </a:xfrm>
        </p:spPr>
        <p:txBody>
          <a:bodyPr>
            <a:normAutofit fontScale="92500" lnSpcReduction="20000"/>
          </a:bodyPr>
          <a:lstStyle/>
          <a:p>
            <a:pPr marL="0" indent="0" algn="just">
              <a:lnSpc>
                <a:spcPct val="130000"/>
              </a:lnSpc>
              <a:spcBef>
                <a:spcPts val="0"/>
              </a:spcBef>
              <a:buNone/>
            </a:pPr>
            <a:r>
              <a:rPr lang="ka-GE" sz="2000" b="1" dirty="0">
                <a:solidFill>
                  <a:srgbClr val="002060"/>
                </a:solidFill>
              </a:rPr>
              <a:t>მენიუ პარამეტრები (</a:t>
            </a:r>
            <a:r>
              <a:rPr lang="en-US" sz="2000" b="1" dirty="0">
                <a:solidFill>
                  <a:srgbClr val="002060"/>
                </a:solidFill>
              </a:rPr>
              <a:t>Settings). </a:t>
            </a:r>
            <a:r>
              <a:rPr lang="ka-GE" sz="2000" dirty="0">
                <a:solidFill>
                  <a:srgbClr val="002060"/>
                </a:solidFill>
              </a:rPr>
              <a:t>ოპერაციული სისტემის განხილვის შემდეგ საინტერესო იქნება ვისწავლოთ როგორ განვმარტოთ მისი მუშაობა და მაქსიმალურად მოვარგოთ ჩვენ საჭიროებებს. სისტემის მართვის პარამეტრების ნახვის რამდენიმე ვარიანტი არსებობს: სასტარტო მენიუდან </a:t>
            </a:r>
            <a:r>
              <a:rPr lang="en-US" sz="2000" b="1" dirty="0">
                <a:solidFill>
                  <a:srgbClr val="002060"/>
                </a:solidFill>
              </a:rPr>
              <a:t>Settings</a:t>
            </a:r>
            <a:r>
              <a:rPr lang="en-US" sz="2000" dirty="0">
                <a:solidFill>
                  <a:srgbClr val="002060"/>
                </a:solidFill>
              </a:rPr>
              <a:t> </a:t>
            </a:r>
            <a:r>
              <a:rPr lang="ka-GE" sz="2000" dirty="0">
                <a:solidFill>
                  <a:srgbClr val="002060"/>
                </a:solidFill>
              </a:rPr>
              <a:t>ღილაკზე დაწკაპუნებით, </a:t>
            </a:r>
            <a:r>
              <a:rPr lang="en-US" sz="2000" b="1" dirty="0">
                <a:solidFill>
                  <a:srgbClr val="002060"/>
                </a:solidFill>
              </a:rPr>
              <a:t>Start</a:t>
            </a:r>
            <a:r>
              <a:rPr lang="en-US" sz="2000" dirty="0">
                <a:solidFill>
                  <a:srgbClr val="002060"/>
                </a:solidFill>
              </a:rPr>
              <a:t> </a:t>
            </a:r>
            <a:r>
              <a:rPr lang="ka-GE" sz="2000" dirty="0">
                <a:solidFill>
                  <a:srgbClr val="002060"/>
                </a:solidFill>
              </a:rPr>
              <a:t>ღილაკის კონტექსტური მენიუდან   ბრძანებით </a:t>
            </a:r>
            <a:r>
              <a:rPr lang="en-US" sz="2000" b="1" dirty="0">
                <a:solidFill>
                  <a:srgbClr val="002060"/>
                </a:solidFill>
              </a:rPr>
              <a:t>Control Panel </a:t>
            </a:r>
            <a:r>
              <a:rPr lang="en-US" sz="2000" dirty="0">
                <a:solidFill>
                  <a:srgbClr val="002060"/>
                </a:solidFill>
              </a:rPr>
              <a:t>(</a:t>
            </a:r>
            <a:r>
              <a:rPr lang="ka-GE" sz="2000" dirty="0">
                <a:solidFill>
                  <a:srgbClr val="002060"/>
                </a:solidFill>
              </a:rPr>
              <a:t>ძველი ვარიანტი) და შეტყობინებების ცენტრიდან </a:t>
            </a:r>
            <a:r>
              <a:rPr lang="en-US" sz="2000" b="1" dirty="0">
                <a:solidFill>
                  <a:srgbClr val="002060"/>
                </a:solidFill>
              </a:rPr>
              <a:t>All settings </a:t>
            </a:r>
            <a:r>
              <a:rPr lang="ka-GE" sz="2000" dirty="0">
                <a:solidFill>
                  <a:srgbClr val="002060"/>
                </a:solidFill>
              </a:rPr>
              <a:t>ღილაკზე დაწკაპუნებით. </a:t>
            </a:r>
            <a:endParaRPr lang="en-US" sz="2000" dirty="0">
              <a:solidFill>
                <a:srgbClr val="002060"/>
              </a:solidFill>
            </a:endParaRPr>
          </a:p>
        </p:txBody>
      </p:sp>
      <p:pic>
        <p:nvPicPr>
          <p:cNvPr id="4" name="Picture 3">
            <a:extLst>
              <a:ext uri="{FF2B5EF4-FFF2-40B4-BE49-F238E27FC236}">
                <a16:creationId xmlns:a16="http://schemas.microsoft.com/office/drawing/2014/main" id="{E08DDB0C-75C7-48C7-BE62-E5CA76DFF87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11371" y="228600"/>
            <a:ext cx="6683058" cy="3505200"/>
          </a:xfrm>
          <a:prstGeom prst="rect">
            <a:avLst/>
          </a:prstGeom>
          <a:noFill/>
        </p:spPr>
      </p:pic>
    </p:spTree>
    <p:extLst>
      <p:ext uri="{BB962C8B-B14F-4D97-AF65-F5344CB8AC3E}">
        <p14:creationId xmlns:p14="http://schemas.microsoft.com/office/powerpoint/2010/main" val="14034437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685800"/>
            <a:ext cx="7696200" cy="5791200"/>
          </a:xfrm>
        </p:spPr>
        <p:txBody>
          <a:bodyPr>
            <a:noAutofit/>
          </a:bodyPr>
          <a:lstStyle/>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System</a:t>
            </a:r>
            <a:r>
              <a:rPr lang="en-US" sz="1600" dirty="0">
                <a:solidFill>
                  <a:srgbClr val="002060"/>
                </a:solidFill>
              </a:rPr>
              <a:t> - </a:t>
            </a:r>
            <a:r>
              <a:rPr lang="ka-GE" sz="1600" dirty="0">
                <a:solidFill>
                  <a:srgbClr val="002060"/>
                </a:solidFill>
              </a:rPr>
              <a:t>აქ მოცემულია სისტემური პარამეტრები: ეკრანის, შეტყობინებების, პროგრამების, ელექტროენერგიით კვების პარამეტრები;</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Devices</a:t>
            </a:r>
            <a:r>
              <a:rPr lang="en-US" sz="1600" dirty="0">
                <a:solidFill>
                  <a:srgbClr val="002060"/>
                </a:solidFill>
              </a:rPr>
              <a:t> - </a:t>
            </a:r>
            <a:r>
              <a:rPr lang="ka-GE" sz="1600" dirty="0">
                <a:solidFill>
                  <a:srgbClr val="002060"/>
                </a:solidFill>
              </a:rPr>
              <a:t>მოწყობილობების (პრინტერები, მაუსი, კლავიატურა და სხვა) მართვის პარამეტრები;</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Network &amp; Internet </a:t>
            </a:r>
            <a:r>
              <a:rPr lang="en-US" sz="1600" dirty="0">
                <a:solidFill>
                  <a:srgbClr val="002060"/>
                </a:solidFill>
              </a:rPr>
              <a:t>- </a:t>
            </a:r>
            <a:r>
              <a:rPr lang="ka-GE" sz="1600" dirty="0">
                <a:solidFill>
                  <a:srgbClr val="002060"/>
                </a:solidFill>
              </a:rPr>
              <a:t>ქსელი და ინტერნეტი, ინტერნეტის, უკაბელო ინტერნეტის, თვითმფრინავის რეჟიმის, ვირტუალური ქსელების პარამეტრები;</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Personalization</a:t>
            </a:r>
            <a:r>
              <a:rPr lang="en-US" sz="1600" dirty="0">
                <a:solidFill>
                  <a:srgbClr val="002060"/>
                </a:solidFill>
              </a:rPr>
              <a:t> - </a:t>
            </a:r>
            <a:r>
              <a:rPr lang="ka-GE" sz="1600" dirty="0">
                <a:solidFill>
                  <a:srgbClr val="002060"/>
                </a:solidFill>
              </a:rPr>
              <a:t>პერსონალიზაცია: ფონის გამოსახულება, საწყისი ეკრანი, ფერები;</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Accounts</a:t>
            </a:r>
            <a:r>
              <a:rPr lang="en-US" sz="1600" dirty="0">
                <a:solidFill>
                  <a:srgbClr val="002060"/>
                </a:solidFill>
              </a:rPr>
              <a:t> - </a:t>
            </a:r>
            <a:r>
              <a:rPr lang="ka-GE" sz="1600" dirty="0">
                <a:solidFill>
                  <a:srgbClr val="002060"/>
                </a:solidFill>
              </a:rPr>
              <a:t>მომხმარებლების სააღრიცხვო პარამეტრების მართვა;</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Time &amp; language </a:t>
            </a:r>
            <a:r>
              <a:rPr lang="en-US" sz="1600" dirty="0">
                <a:solidFill>
                  <a:srgbClr val="002060"/>
                </a:solidFill>
              </a:rPr>
              <a:t>- </a:t>
            </a:r>
            <a:r>
              <a:rPr lang="ka-GE" sz="1600" dirty="0">
                <a:solidFill>
                  <a:srgbClr val="002060"/>
                </a:solidFill>
              </a:rPr>
              <a:t>პარამეტრები, რომლებიც მართავენ დროს და ენებს;</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Ease of Access </a:t>
            </a:r>
            <a:r>
              <a:rPr lang="en-US" sz="1600" dirty="0">
                <a:solidFill>
                  <a:srgbClr val="002060"/>
                </a:solidFill>
              </a:rPr>
              <a:t>- </a:t>
            </a:r>
            <a:r>
              <a:rPr lang="ka-GE" sz="1600" dirty="0">
                <a:solidFill>
                  <a:srgbClr val="002060"/>
                </a:solidFill>
              </a:rPr>
              <a:t>შეზღუდული შესაძლებლობის მქონე პირებისთვის განკუთვნილი ოპციები;</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Privacy </a:t>
            </a:r>
            <a:r>
              <a:rPr lang="en-US" sz="1600" dirty="0">
                <a:solidFill>
                  <a:srgbClr val="002060"/>
                </a:solidFill>
              </a:rPr>
              <a:t>- </a:t>
            </a:r>
            <a:r>
              <a:rPr lang="ka-GE" sz="1600" dirty="0">
                <a:solidFill>
                  <a:srgbClr val="002060"/>
                </a:solidFill>
              </a:rPr>
              <a:t>პირადულობა;</a:t>
            </a:r>
          </a:p>
          <a:p>
            <a:pPr algn="just">
              <a:lnSpc>
                <a:spcPct val="150000"/>
              </a:lnSpc>
              <a:spcBef>
                <a:spcPts val="0"/>
              </a:spcBef>
              <a:buClr>
                <a:srgbClr val="002060"/>
              </a:buClr>
              <a:buSzPct val="150000"/>
              <a:buFont typeface="Arial" panose="020B0604020202020204" pitchFamily="34" charset="0"/>
              <a:buChar char="•"/>
            </a:pPr>
            <a:r>
              <a:rPr lang="en-US" sz="1600" b="1" dirty="0">
                <a:solidFill>
                  <a:srgbClr val="002060"/>
                </a:solidFill>
              </a:rPr>
              <a:t>Update &amp; Security </a:t>
            </a:r>
            <a:r>
              <a:rPr lang="en-US" sz="1600" dirty="0">
                <a:solidFill>
                  <a:srgbClr val="002060"/>
                </a:solidFill>
              </a:rPr>
              <a:t>- </a:t>
            </a:r>
            <a:r>
              <a:rPr lang="ka-GE" sz="1600" dirty="0">
                <a:solidFill>
                  <a:srgbClr val="002060"/>
                </a:solidFill>
              </a:rPr>
              <a:t>დაცვა და განახლება.</a:t>
            </a:r>
          </a:p>
        </p:txBody>
      </p:sp>
    </p:spTree>
    <p:extLst>
      <p:ext uri="{BB962C8B-B14F-4D97-AF65-F5344CB8AC3E}">
        <p14:creationId xmlns:p14="http://schemas.microsoft.com/office/powerpoint/2010/main" val="10053076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1013</TotalTime>
  <Words>1744</Words>
  <Application>Microsoft Office PowerPoint</Application>
  <PresentationFormat>On-screen Show (4:3)</PresentationFormat>
  <Paragraphs>50</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Century Schoolbook</vt:lpstr>
      <vt:lpstr>Sylfaen</vt:lpstr>
      <vt:lpstr>Wingdings</vt:lpstr>
      <vt:lpstr>Wingdings 2</vt:lpstr>
      <vt:lpstr>Oriel</vt:lpstr>
      <vt:lpstr>თემა 2. ოპერაციული სისტემა Windows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ლექცია I.  კომპიუტერების თაობები. კომპიუტერის განვითარების ძირითადი ეტაპები და კლასიფიკაცია</dc:title>
  <dc:creator>Alexander Egoyan</dc:creator>
  <cp:lastModifiedBy>Irina</cp:lastModifiedBy>
  <cp:revision>80</cp:revision>
  <dcterms:created xsi:type="dcterms:W3CDTF">2015-03-05T07:23:41Z</dcterms:created>
  <dcterms:modified xsi:type="dcterms:W3CDTF">2020-04-01T17:25:30Z</dcterms:modified>
</cp:coreProperties>
</file>